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9" r:id="rId4"/>
  </p:sldMasterIdLst>
  <p:notesMasterIdLst>
    <p:notesMasterId r:id="rId112"/>
  </p:notesMasterIdLst>
  <p:handoutMasterIdLst>
    <p:handoutMasterId r:id="rId113"/>
  </p:handoutMasterIdLst>
  <p:sldIdLst>
    <p:sldId id="312" r:id="rId5"/>
    <p:sldId id="694" r:id="rId6"/>
    <p:sldId id="318" r:id="rId7"/>
    <p:sldId id="319" r:id="rId8"/>
    <p:sldId id="320" r:id="rId9"/>
    <p:sldId id="322" r:id="rId10"/>
    <p:sldId id="705" r:id="rId11"/>
    <p:sldId id="277" r:id="rId12"/>
    <p:sldId id="707" r:id="rId13"/>
    <p:sldId id="709" r:id="rId14"/>
    <p:sldId id="711" r:id="rId15"/>
    <p:sldId id="712" r:id="rId16"/>
    <p:sldId id="713" r:id="rId17"/>
    <p:sldId id="714" r:id="rId18"/>
    <p:sldId id="716" r:id="rId19"/>
    <p:sldId id="678" r:id="rId20"/>
    <p:sldId id="300" r:id="rId21"/>
    <p:sldId id="679" r:id="rId22"/>
    <p:sldId id="680" r:id="rId23"/>
    <p:sldId id="718" r:id="rId24"/>
    <p:sldId id="719" r:id="rId25"/>
    <p:sldId id="321" r:id="rId26"/>
    <p:sldId id="323" r:id="rId27"/>
    <p:sldId id="721" r:id="rId28"/>
    <p:sldId id="722" r:id="rId29"/>
    <p:sldId id="723" r:id="rId30"/>
    <p:sldId id="328" r:id="rId31"/>
    <p:sldId id="725" r:id="rId32"/>
    <p:sldId id="726" r:id="rId33"/>
    <p:sldId id="727" r:id="rId34"/>
    <p:sldId id="728" r:id="rId35"/>
    <p:sldId id="336" r:id="rId36"/>
    <p:sldId id="661" r:id="rId37"/>
    <p:sldId id="730" r:id="rId38"/>
    <p:sldId id="731" r:id="rId39"/>
    <p:sldId id="695" r:id="rId40"/>
    <p:sldId id="696" r:id="rId41"/>
    <p:sldId id="697" r:id="rId42"/>
    <p:sldId id="698" r:id="rId43"/>
    <p:sldId id="699" r:id="rId44"/>
    <p:sldId id="700" r:id="rId45"/>
    <p:sldId id="384" r:id="rId46"/>
    <p:sldId id="417" r:id="rId47"/>
    <p:sldId id="418" r:id="rId48"/>
    <p:sldId id="421" r:id="rId49"/>
    <p:sldId id="422" r:id="rId50"/>
    <p:sldId id="516" r:id="rId51"/>
    <p:sldId id="567" r:id="rId52"/>
    <p:sldId id="578" r:id="rId53"/>
    <p:sldId id="668" r:id="rId54"/>
    <p:sldId id="573" r:id="rId55"/>
    <p:sldId id="582" r:id="rId56"/>
    <p:sldId id="583" r:id="rId57"/>
    <p:sldId id="584" r:id="rId58"/>
    <p:sldId id="585" r:id="rId59"/>
    <p:sldId id="586" r:id="rId60"/>
    <p:sldId id="587" r:id="rId61"/>
    <p:sldId id="590" r:id="rId62"/>
    <p:sldId id="518" r:id="rId63"/>
    <p:sldId id="519" r:id="rId64"/>
    <p:sldId id="483" r:id="rId65"/>
    <p:sldId id="652" r:id="rId66"/>
    <p:sldId id="653" r:id="rId67"/>
    <p:sldId id="504" r:id="rId68"/>
    <p:sldId id="515" r:id="rId69"/>
    <p:sldId id="546" r:id="rId70"/>
    <p:sldId id="547" r:id="rId71"/>
    <p:sldId id="533" r:id="rId72"/>
    <p:sldId id="535" r:id="rId73"/>
    <p:sldId id="537" r:id="rId74"/>
    <p:sldId id="543" r:id="rId75"/>
    <p:sldId id="545" r:id="rId76"/>
    <p:sldId id="669" r:id="rId77"/>
    <p:sldId id="670" r:id="rId78"/>
    <p:sldId id="671" r:id="rId79"/>
    <p:sldId id="701" r:id="rId80"/>
    <p:sldId id="672" r:id="rId81"/>
    <p:sldId id="681" r:id="rId82"/>
    <p:sldId id="673" r:id="rId83"/>
    <p:sldId id="674" r:id="rId84"/>
    <p:sldId id="675" r:id="rId85"/>
    <p:sldId id="676" r:id="rId86"/>
    <p:sldId id="703" r:id="rId87"/>
    <p:sldId id="702" r:id="rId88"/>
    <p:sldId id="677" r:id="rId89"/>
    <p:sldId id="662" r:id="rId90"/>
    <p:sldId id="663" r:id="rId91"/>
    <p:sldId id="664" r:id="rId92"/>
    <p:sldId id="665" r:id="rId93"/>
    <p:sldId id="666" r:id="rId94"/>
    <p:sldId id="608" r:id="rId95"/>
    <p:sldId id="630" r:id="rId96"/>
    <p:sldId id="612" r:id="rId97"/>
    <p:sldId id="659" r:id="rId98"/>
    <p:sldId id="625" r:id="rId99"/>
    <p:sldId id="660" r:id="rId100"/>
    <p:sldId id="629" r:id="rId101"/>
    <p:sldId id="682" r:id="rId102"/>
    <p:sldId id="683" r:id="rId103"/>
    <p:sldId id="684" r:id="rId104"/>
    <p:sldId id="685" r:id="rId105"/>
    <p:sldId id="686" r:id="rId106"/>
    <p:sldId id="687" r:id="rId107"/>
    <p:sldId id="688" r:id="rId108"/>
    <p:sldId id="689" r:id="rId109"/>
    <p:sldId id="690" r:id="rId110"/>
    <p:sldId id="733" r:id="rId111"/>
  </p:sldIdLst>
  <p:sldSz cx="9144000" cy="6858000" type="screen4x3"/>
  <p:notesSz cx="6950075" cy="9236075"/>
  <p:defaultTextStyle>
    <a:defPPr>
      <a:defRPr lang="en-US"/>
    </a:defPPr>
    <a:lvl1pPr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1pPr>
    <a:lvl2pPr marL="4572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2pPr>
    <a:lvl3pPr marL="9144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3pPr>
    <a:lvl4pPr marL="13716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4pPr>
    <a:lvl5pPr marL="18288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5pPr>
    <a:lvl6pPr marL="22860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6pPr>
    <a:lvl7pPr marL="27432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7pPr>
    <a:lvl8pPr marL="32004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8pPr>
    <a:lvl9pPr marL="36576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9pPr>
  </p:defaultTextStyle>
  <p:extLst>
    <p:ext uri="{EFAFB233-063F-42B5-8137-9DF3F51BA10A}">
      <p15:sldGuideLst xmlns:p15="http://schemas.microsoft.com/office/powerpoint/2012/main" xmlns="">
        <p15:guide id="1" orient="horz" pos="2160">
          <p15:clr>
            <a:srgbClr val="A4A3A4"/>
          </p15:clr>
        </p15:guide>
        <p15:guide id="2" pos="5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mmead" initials="dm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56BA8"/>
    <a:srgbClr val="CE7019"/>
    <a:srgbClr val="AD0C64"/>
    <a:srgbClr val="5B8F34"/>
    <a:srgbClr val="929F2A"/>
    <a:srgbClr val="8D9510"/>
    <a:srgbClr val="9CA61D"/>
    <a:srgbClr val="0A52A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86" autoAdjust="0"/>
  </p:normalViewPr>
  <p:slideViewPr>
    <p:cSldViewPr snapToGrid="0" snapToObjects="1">
      <p:cViewPr varScale="1">
        <p:scale>
          <a:sx n="71" d="100"/>
          <a:sy n="71" d="100"/>
        </p:scale>
        <p:origin x="-1786" y="-77"/>
      </p:cViewPr>
      <p:guideLst>
        <p:guide orient="horz" pos="2160"/>
        <p:guide pos="54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heme" Target="theme/theme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handoutMaster" Target="handoutMasters/handoutMaster1.xml"/><Relationship Id="rId118"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9A0E83-BEE9-451A-B3BB-A51E343D192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05CA03B-B64E-402D-805F-F849DEC6C399}">
      <dgm:prSet phldrT="[Text]"/>
      <dgm:spPr/>
      <dgm:t>
        <a:bodyPr/>
        <a:lstStyle/>
        <a:p>
          <a:r>
            <a:rPr lang="en-US" dirty="0" smtClean="0"/>
            <a:t>Government Combination</a:t>
          </a:r>
          <a:r>
            <a:rPr lang="en-US" dirty="0" smtClean="0">
              <a:latin typeface="Arial"/>
              <a:cs typeface="Arial"/>
            </a:rPr>
            <a:t>—</a:t>
          </a:r>
          <a:r>
            <a:rPr lang="en-US" dirty="0" smtClean="0"/>
            <a:t> continuation of the provision of service or operations</a:t>
          </a:r>
          <a:endParaRPr lang="en-US" dirty="0"/>
        </a:p>
      </dgm:t>
    </dgm:pt>
    <dgm:pt modelId="{CE918BF0-F179-44E8-8E9D-0CDDD96012EC}" type="parTrans" cxnId="{1E800641-5451-41ED-85C4-50091FB4899E}">
      <dgm:prSet/>
      <dgm:spPr/>
      <dgm:t>
        <a:bodyPr/>
        <a:lstStyle/>
        <a:p>
          <a:endParaRPr lang="en-US"/>
        </a:p>
      </dgm:t>
    </dgm:pt>
    <dgm:pt modelId="{8A6DAE05-37D4-49A4-9234-1B95F2315507}" type="sibTrans" cxnId="{1E800641-5451-41ED-85C4-50091FB4899E}">
      <dgm:prSet/>
      <dgm:spPr/>
      <dgm:t>
        <a:bodyPr/>
        <a:lstStyle/>
        <a:p>
          <a:endParaRPr lang="en-US"/>
        </a:p>
      </dgm:t>
    </dgm:pt>
    <dgm:pt modelId="{8A995557-CBEB-4F41-BC1F-263C16FA3E96}">
      <dgm:prSet phldrT="[Text]"/>
      <dgm:spPr/>
      <dgm:t>
        <a:bodyPr/>
        <a:lstStyle/>
        <a:p>
          <a:r>
            <a:rPr lang="en-US" dirty="0" smtClean="0"/>
            <a:t>Little or no consideration provided</a:t>
          </a:r>
          <a:endParaRPr lang="en-US" dirty="0"/>
        </a:p>
      </dgm:t>
    </dgm:pt>
    <dgm:pt modelId="{82EFAE3A-43F9-4576-A45B-7B762BB04C5F}" type="parTrans" cxnId="{30154C51-D261-43B4-97A0-72026B1D6D24}">
      <dgm:prSet/>
      <dgm:spPr/>
      <dgm:t>
        <a:bodyPr/>
        <a:lstStyle/>
        <a:p>
          <a:endParaRPr lang="en-US"/>
        </a:p>
      </dgm:t>
    </dgm:pt>
    <dgm:pt modelId="{F4265064-AD00-446E-9240-6F7F41EA7E81}" type="sibTrans" cxnId="{30154C51-D261-43B4-97A0-72026B1D6D24}">
      <dgm:prSet/>
      <dgm:spPr/>
      <dgm:t>
        <a:bodyPr/>
        <a:lstStyle/>
        <a:p>
          <a:endParaRPr lang="en-US"/>
        </a:p>
      </dgm:t>
    </dgm:pt>
    <dgm:pt modelId="{D8B2C388-BF4E-4720-A609-5A2A99E095E7}">
      <dgm:prSet phldrT="[Text]"/>
      <dgm:spPr/>
      <dgm:t>
        <a:bodyPr/>
        <a:lstStyle/>
        <a:p>
          <a:r>
            <a:rPr lang="en-US" dirty="0" smtClean="0"/>
            <a:t>Merger</a:t>
          </a:r>
          <a:endParaRPr lang="en-US" dirty="0"/>
        </a:p>
      </dgm:t>
    </dgm:pt>
    <dgm:pt modelId="{CCA03F04-60E8-4E7B-A5B6-28B987459B54}" type="parTrans" cxnId="{F39EE3C2-1A76-4240-9ABC-61D6BC36739A}">
      <dgm:prSet/>
      <dgm:spPr/>
      <dgm:t>
        <a:bodyPr/>
        <a:lstStyle/>
        <a:p>
          <a:endParaRPr lang="en-US"/>
        </a:p>
      </dgm:t>
    </dgm:pt>
    <dgm:pt modelId="{99619D10-809E-4A48-A929-6020C441C167}" type="sibTrans" cxnId="{F39EE3C2-1A76-4240-9ABC-61D6BC36739A}">
      <dgm:prSet/>
      <dgm:spPr/>
      <dgm:t>
        <a:bodyPr/>
        <a:lstStyle/>
        <a:p>
          <a:endParaRPr lang="en-US"/>
        </a:p>
      </dgm:t>
    </dgm:pt>
    <dgm:pt modelId="{CF3C5A10-BAA0-40FE-94EF-18B9A2BA3976}">
      <dgm:prSet phldrT="[Text]"/>
      <dgm:spPr/>
      <dgm:t>
        <a:bodyPr/>
        <a:lstStyle/>
        <a:p>
          <a:r>
            <a:rPr lang="en-US" dirty="0" smtClean="0"/>
            <a:t>Transfer of Operations</a:t>
          </a:r>
          <a:endParaRPr lang="en-US" dirty="0"/>
        </a:p>
      </dgm:t>
    </dgm:pt>
    <dgm:pt modelId="{8102212A-0D89-4A5F-BCE8-A2B4F1C4570B}" type="parTrans" cxnId="{99548892-06A0-440F-BA47-20449D352541}">
      <dgm:prSet/>
      <dgm:spPr/>
      <dgm:t>
        <a:bodyPr/>
        <a:lstStyle/>
        <a:p>
          <a:endParaRPr lang="en-US"/>
        </a:p>
      </dgm:t>
    </dgm:pt>
    <dgm:pt modelId="{87E80412-1341-47B5-83E1-E2CB4D62A58C}" type="sibTrans" cxnId="{99548892-06A0-440F-BA47-20449D352541}">
      <dgm:prSet/>
      <dgm:spPr/>
      <dgm:t>
        <a:bodyPr/>
        <a:lstStyle/>
        <a:p>
          <a:endParaRPr lang="en-US"/>
        </a:p>
      </dgm:t>
    </dgm:pt>
    <dgm:pt modelId="{1CF620BB-FBA6-4208-A380-DA186796508B}">
      <dgm:prSet phldrT="[Text]"/>
      <dgm:spPr/>
      <dgm:t>
        <a:bodyPr/>
        <a:lstStyle/>
        <a:p>
          <a:r>
            <a:rPr lang="en-US" dirty="0" smtClean="0"/>
            <a:t>Consideration provided</a:t>
          </a:r>
          <a:endParaRPr lang="en-US" dirty="0"/>
        </a:p>
      </dgm:t>
    </dgm:pt>
    <dgm:pt modelId="{41746A2E-F311-485F-90AB-81C6B9511D86}" type="parTrans" cxnId="{AE58D3A9-91C5-401A-895F-0B7A887968AF}">
      <dgm:prSet/>
      <dgm:spPr/>
      <dgm:t>
        <a:bodyPr/>
        <a:lstStyle/>
        <a:p>
          <a:endParaRPr lang="en-US"/>
        </a:p>
      </dgm:t>
    </dgm:pt>
    <dgm:pt modelId="{4E903685-002E-4634-AFE6-4057743F54E2}" type="sibTrans" cxnId="{AE58D3A9-91C5-401A-895F-0B7A887968AF}">
      <dgm:prSet/>
      <dgm:spPr/>
      <dgm:t>
        <a:bodyPr/>
        <a:lstStyle/>
        <a:p>
          <a:endParaRPr lang="en-US"/>
        </a:p>
      </dgm:t>
    </dgm:pt>
    <dgm:pt modelId="{999D3DA9-22CF-4783-9482-EF34B3E86BF2}">
      <dgm:prSet phldrT="[Text]"/>
      <dgm:spPr/>
      <dgm:t>
        <a:bodyPr/>
        <a:lstStyle/>
        <a:p>
          <a:r>
            <a:rPr lang="en-US" dirty="0" smtClean="0"/>
            <a:t>Acquisition</a:t>
          </a:r>
          <a:endParaRPr lang="en-US" dirty="0"/>
        </a:p>
      </dgm:t>
    </dgm:pt>
    <dgm:pt modelId="{A81DE1E4-5415-45CD-B5A4-B6C32498E323}" type="parTrans" cxnId="{A88AC09F-F096-4FBD-940B-DEA96008CF2B}">
      <dgm:prSet/>
      <dgm:spPr/>
      <dgm:t>
        <a:bodyPr/>
        <a:lstStyle/>
        <a:p>
          <a:endParaRPr lang="en-US"/>
        </a:p>
      </dgm:t>
    </dgm:pt>
    <dgm:pt modelId="{75A015C9-E04A-4990-8811-B7170D0731CA}" type="sibTrans" cxnId="{A88AC09F-F096-4FBD-940B-DEA96008CF2B}">
      <dgm:prSet/>
      <dgm:spPr/>
      <dgm:t>
        <a:bodyPr/>
        <a:lstStyle/>
        <a:p>
          <a:endParaRPr lang="en-US"/>
        </a:p>
      </dgm:t>
    </dgm:pt>
    <dgm:pt modelId="{1E0AF5EC-D452-46BC-8056-84D59E6FA93E}">
      <dgm:prSet/>
      <dgm:spPr/>
      <dgm:t>
        <a:bodyPr/>
        <a:lstStyle/>
        <a:p>
          <a:r>
            <a:rPr lang="en-US" dirty="0" smtClean="0"/>
            <a:t>A single continuing government remains (A+B=B+)</a:t>
          </a:r>
          <a:endParaRPr lang="en-US" dirty="0"/>
        </a:p>
      </dgm:t>
    </dgm:pt>
    <dgm:pt modelId="{3B1F5DB4-C257-41CC-B355-69BF6D08FEE0}" type="parTrans" cxnId="{670411E4-5ACD-4BEE-B3C4-7333BB97C84D}">
      <dgm:prSet/>
      <dgm:spPr/>
      <dgm:t>
        <a:bodyPr/>
        <a:lstStyle/>
        <a:p>
          <a:endParaRPr lang="en-US"/>
        </a:p>
      </dgm:t>
    </dgm:pt>
    <dgm:pt modelId="{3708D0AF-2875-4171-A556-E3B7CA978139}" type="sibTrans" cxnId="{670411E4-5ACD-4BEE-B3C4-7333BB97C84D}">
      <dgm:prSet/>
      <dgm:spPr/>
      <dgm:t>
        <a:bodyPr/>
        <a:lstStyle/>
        <a:p>
          <a:endParaRPr lang="en-US"/>
        </a:p>
      </dgm:t>
    </dgm:pt>
    <dgm:pt modelId="{0D75551E-5E79-4FCE-B96B-9A4EA11DC2FD}">
      <dgm:prSet/>
      <dgm:spPr/>
      <dgm:t>
        <a:bodyPr/>
        <a:lstStyle/>
        <a:p>
          <a:r>
            <a:rPr lang="en-US" dirty="0" smtClean="0"/>
            <a:t>An entirely new government is formed</a:t>
          </a:r>
        </a:p>
        <a:p>
          <a:r>
            <a:rPr lang="en-US" dirty="0" smtClean="0"/>
            <a:t>(A+B=C)</a:t>
          </a:r>
          <a:endParaRPr lang="en-US" dirty="0"/>
        </a:p>
      </dgm:t>
    </dgm:pt>
    <dgm:pt modelId="{F60E9CB7-39F2-4823-8C39-536A1B846209}" type="parTrans" cxnId="{8E505146-666B-4679-83C6-96B0ED762026}">
      <dgm:prSet/>
      <dgm:spPr/>
      <dgm:t>
        <a:bodyPr/>
        <a:lstStyle/>
        <a:p>
          <a:endParaRPr lang="en-US"/>
        </a:p>
      </dgm:t>
    </dgm:pt>
    <dgm:pt modelId="{7907B310-1ED8-4139-B70E-24400C5B9040}" type="sibTrans" cxnId="{8E505146-666B-4679-83C6-96B0ED762026}">
      <dgm:prSet/>
      <dgm:spPr/>
      <dgm:t>
        <a:bodyPr/>
        <a:lstStyle/>
        <a:p>
          <a:endParaRPr lang="en-US"/>
        </a:p>
      </dgm:t>
    </dgm:pt>
    <dgm:pt modelId="{BC33557C-D340-4AB9-9484-4BE153FD07E3}">
      <dgm:prSet/>
      <dgm:spPr/>
      <dgm:t>
        <a:bodyPr/>
        <a:lstStyle/>
        <a:p>
          <a:r>
            <a:rPr lang="en-US" dirty="0" smtClean="0"/>
            <a:t>Transfer of operations to an existing government</a:t>
          </a:r>
          <a:endParaRPr lang="en-US" dirty="0"/>
        </a:p>
      </dgm:t>
    </dgm:pt>
    <dgm:pt modelId="{9D301009-7B8D-4010-BD03-58CD5407A1B7}" type="parTrans" cxnId="{DF2094EA-72A9-4C32-B13B-D397B0CAEFDC}">
      <dgm:prSet/>
      <dgm:spPr/>
      <dgm:t>
        <a:bodyPr/>
        <a:lstStyle/>
        <a:p>
          <a:endParaRPr lang="en-US"/>
        </a:p>
      </dgm:t>
    </dgm:pt>
    <dgm:pt modelId="{BAC2F2EE-51E8-4151-AA27-217455BDB0BD}" type="sibTrans" cxnId="{DF2094EA-72A9-4C32-B13B-D397B0CAEFDC}">
      <dgm:prSet/>
      <dgm:spPr/>
      <dgm:t>
        <a:bodyPr/>
        <a:lstStyle/>
        <a:p>
          <a:endParaRPr lang="en-US"/>
        </a:p>
      </dgm:t>
    </dgm:pt>
    <dgm:pt modelId="{7D8B0F79-6B22-4D68-8DF6-DE976DE0A874}">
      <dgm:prSet/>
      <dgm:spPr/>
      <dgm:t>
        <a:bodyPr/>
        <a:lstStyle/>
        <a:p>
          <a:r>
            <a:rPr lang="en-US" dirty="0" smtClean="0"/>
            <a:t>Transfer of operations to form a new government</a:t>
          </a:r>
          <a:endParaRPr lang="en-US" dirty="0"/>
        </a:p>
      </dgm:t>
    </dgm:pt>
    <dgm:pt modelId="{565B31C4-D3A5-44B0-BB7B-432ED0BE399A}" type="parTrans" cxnId="{7801C3E4-CE30-4CE0-828F-BA6A2BF573B4}">
      <dgm:prSet/>
      <dgm:spPr/>
      <dgm:t>
        <a:bodyPr/>
        <a:lstStyle/>
        <a:p>
          <a:endParaRPr lang="en-US"/>
        </a:p>
      </dgm:t>
    </dgm:pt>
    <dgm:pt modelId="{219DAAA4-3EE3-4293-95F9-3BEEB9124CC5}" type="sibTrans" cxnId="{7801C3E4-CE30-4CE0-828F-BA6A2BF573B4}">
      <dgm:prSet/>
      <dgm:spPr/>
      <dgm:t>
        <a:bodyPr/>
        <a:lstStyle/>
        <a:p>
          <a:endParaRPr lang="en-US"/>
        </a:p>
      </dgm:t>
    </dgm:pt>
    <dgm:pt modelId="{44B60EF1-24B0-4FCC-9900-64CFA0984D2C}" type="pres">
      <dgm:prSet presAssocID="{B09A0E83-BEE9-451A-B3BB-A51E343D1921}" presName="hierChild1" presStyleCnt="0">
        <dgm:presLayoutVars>
          <dgm:chPref val="1"/>
          <dgm:dir/>
          <dgm:animOne val="branch"/>
          <dgm:animLvl val="lvl"/>
          <dgm:resizeHandles/>
        </dgm:presLayoutVars>
      </dgm:prSet>
      <dgm:spPr/>
      <dgm:t>
        <a:bodyPr/>
        <a:lstStyle/>
        <a:p>
          <a:endParaRPr lang="en-US"/>
        </a:p>
      </dgm:t>
    </dgm:pt>
    <dgm:pt modelId="{D57D18E6-1FBA-4361-A52D-CB81228E652F}" type="pres">
      <dgm:prSet presAssocID="{505CA03B-B64E-402D-805F-F849DEC6C399}" presName="hierRoot1" presStyleCnt="0"/>
      <dgm:spPr/>
    </dgm:pt>
    <dgm:pt modelId="{4FC2DE9B-26B9-4F56-84CE-85F0A6777000}" type="pres">
      <dgm:prSet presAssocID="{505CA03B-B64E-402D-805F-F849DEC6C399}" presName="composite" presStyleCnt="0"/>
      <dgm:spPr/>
    </dgm:pt>
    <dgm:pt modelId="{683D0D4D-FAA9-4DAB-8CA4-C08962A2929A}" type="pres">
      <dgm:prSet presAssocID="{505CA03B-B64E-402D-805F-F849DEC6C399}" presName="background" presStyleLbl="node0" presStyleIdx="0" presStyleCnt="1"/>
      <dgm:spPr/>
    </dgm:pt>
    <dgm:pt modelId="{249A1D09-913E-40D4-8E30-40C75CAEC870}" type="pres">
      <dgm:prSet presAssocID="{505CA03B-B64E-402D-805F-F849DEC6C399}" presName="text" presStyleLbl="fgAcc0" presStyleIdx="0" presStyleCnt="1">
        <dgm:presLayoutVars>
          <dgm:chPref val="3"/>
        </dgm:presLayoutVars>
      </dgm:prSet>
      <dgm:spPr/>
      <dgm:t>
        <a:bodyPr/>
        <a:lstStyle/>
        <a:p>
          <a:endParaRPr lang="en-US"/>
        </a:p>
      </dgm:t>
    </dgm:pt>
    <dgm:pt modelId="{6D664BC0-1B56-4B39-925E-4617A2A20D79}" type="pres">
      <dgm:prSet presAssocID="{505CA03B-B64E-402D-805F-F849DEC6C399}" presName="hierChild2" presStyleCnt="0"/>
      <dgm:spPr/>
    </dgm:pt>
    <dgm:pt modelId="{840208B9-EF3A-4AD4-AC10-F953DD2B1222}" type="pres">
      <dgm:prSet presAssocID="{82EFAE3A-43F9-4576-A45B-7B762BB04C5F}" presName="Name10" presStyleLbl="parChTrans1D2" presStyleIdx="0" presStyleCnt="2"/>
      <dgm:spPr/>
      <dgm:t>
        <a:bodyPr/>
        <a:lstStyle/>
        <a:p>
          <a:endParaRPr lang="en-US"/>
        </a:p>
      </dgm:t>
    </dgm:pt>
    <dgm:pt modelId="{F5CAD81F-413C-4AF3-84C1-E6E8E439E545}" type="pres">
      <dgm:prSet presAssocID="{8A995557-CBEB-4F41-BC1F-263C16FA3E96}" presName="hierRoot2" presStyleCnt="0"/>
      <dgm:spPr/>
    </dgm:pt>
    <dgm:pt modelId="{5EBC7155-4A1E-4CAC-8096-B62E1AFA3DFF}" type="pres">
      <dgm:prSet presAssocID="{8A995557-CBEB-4F41-BC1F-263C16FA3E96}" presName="composite2" presStyleCnt="0"/>
      <dgm:spPr/>
    </dgm:pt>
    <dgm:pt modelId="{1A9916F7-A435-4144-BEF5-42131641364E}" type="pres">
      <dgm:prSet presAssocID="{8A995557-CBEB-4F41-BC1F-263C16FA3E96}" presName="background2" presStyleLbl="node2" presStyleIdx="0" presStyleCnt="2"/>
      <dgm:spPr/>
    </dgm:pt>
    <dgm:pt modelId="{EAF1F563-227F-48AB-B712-37AF6C7163BE}" type="pres">
      <dgm:prSet presAssocID="{8A995557-CBEB-4F41-BC1F-263C16FA3E96}" presName="text2" presStyleLbl="fgAcc2" presStyleIdx="0" presStyleCnt="2">
        <dgm:presLayoutVars>
          <dgm:chPref val="3"/>
        </dgm:presLayoutVars>
      </dgm:prSet>
      <dgm:spPr/>
      <dgm:t>
        <a:bodyPr/>
        <a:lstStyle/>
        <a:p>
          <a:endParaRPr lang="en-US"/>
        </a:p>
      </dgm:t>
    </dgm:pt>
    <dgm:pt modelId="{24DB44A3-E495-4F1B-B3ED-D94FBFA976A5}" type="pres">
      <dgm:prSet presAssocID="{8A995557-CBEB-4F41-BC1F-263C16FA3E96}" presName="hierChild3" presStyleCnt="0"/>
      <dgm:spPr/>
    </dgm:pt>
    <dgm:pt modelId="{A5DA404F-CBD1-498C-AFB7-DB19C5AF5229}" type="pres">
      <dgm:prSet presAssocID="{CCA03F04-60E8-4E7B-A5B6-28B987459B54}" presName="Name17" presStyleLbl="parChTrans1D3" presStyleIdx="0" presStyleCnt="3"/>
      <dgm:spPr/>
      <dgm:t>
        <a:bodyPr/>
        <a:lstStyle/>
        <a:p>
          <a:endParaRPr lang="en-US"/>
        </a:p>
      </dgm:t>
    </dgm:pt>
    <dgm:pt modelId="{91F551AD-C0A1-49D0-946C-E2D102555F3F}" type="pres">
      <dgm:prSet presAssocID="{D8B2C388-BF4E-4720-A609-5A2A99E095E7}" presName="hierRoot3" presStyleCnt="0"/>
      <dgm:spPr/>
    </dgm:pt>
    <dgm:pt modelId="{41637F2A-20FF-4037-9F79-459AC99637F9}" type="pres">
      <dgm:prSet presAssocID="{D8B2C388-BF4E-4720-A609-5A2A99E095E7}" presName="composite3" presStyleCnt="0"/>
      <dgm:spPr/>
    </dgm:pt>
    <dgm:pt modelId="{B5BD9445-7AE0-4EF9-B096-884BA661AE7F}" type="pres">
      <dgm:prSet presAssocID="{D8B2C388-BF4E-4720-A609-5A2A99E095E7}" presName="background3" presStyleLbl="node3" presStyleIdx="0" presStyleCnt="3"/>
      <dgm:spPr/>
    </dgm:pt>
    <dgm:pt modelId="{8747E16E-581D-4579-BB7F-315182B0F8A9}" type="pres">
      <dgm:prSet presAssocID="{D8B2C388-BF4E-4720-A609-5A2A99E095E7}" presName="text3" presStyleLbl="fgAcc3" presStyleIdx="0" presStyleCnt="3">
        <dgm:presLayoutVars>
          <dgm:chPref val="3"/>
        </dgm:presLayoutVars>
      </dgm:prSet>
      <dgm:spPr/>
      <dgm:t>
        <a:bodyPr/>
        <a:lstStyle/>
        <a:p>
          <a:endParaRPr lang="en-US"/>
        </a:p>
      </dgm:t>
    </dgm:pt>
    <dgm:pt modelId="{ABFB8DED-A1AB-4FE0-A03F-0EF16C834C3B}" type="pres">
      <dgm:prSet presAssocID="{D8B2C388-BF4E-4720-A609-5A2A99E095E7}" presName="hierChild4" presStyleCnt="0"/>
      <dgm:spPr/>
    </dgm:pt>
    <dgm:pt modelId="{FCEA09FA-9399-45C4-B93E-FE2DA6CE90D1}" type="pres">
      <dgm:prSet presAssocID="{3B1F5DB4-C257-41CC-B355-69BF6D08FEE0}" presName="Name23" presStyleLbl="parChTrans1D4" presStyleIdx="0" presStyleCnt="4"/>
      <dgm:spPr/>
      <dgm:t>
        <a:bodyPr/>
        <a:lstStyle/>
        <a:p>
          <a:endParaRPr lang="en-US"/>
        </a:p>
      </dgm:t>
    </dgm:pt>
    <dgm:pt modelId="{BA02DD19-CC2B-4663-B34B-C8E316225314}" type="pres">
      <dgm:prSet presAssocID="{1E0AF5EC-D452-46BC-8056-84D59E6FA93E}" presName="hierRoot4" presStyleCnt="0"/>
      <dgm:spPr/>
    </dgm:pt>
    <dgm:pt modelId="{9E898DD0-4C19-4262-8A17-A7523532067B}" type="pres">
      <dgm:prSet presAssocID="{1E0AF5EC-D452-46BC-8056-84D59E6FA93E}" presName="composite4" presStyleCnt="0"/>
      <dgm:spPr/>
    </dgm:pt>
    <dgm:pt modelId="{C52B26F5-5B1B-40C7-A0EC-64342A6CEE6E}" type="pres">
      <dgm:prSet presAssocID="{1E0AF5EC-D452-46BC-8056-84D59E6FA93E}" presName="background4" presStyleLbl="node4" presStyleIdx="0" presStyleCnt="4"/>
      <dgm:spPr/>
    </dgm:pt>
    <dgm:pt modelId="{F1F71599-1EB7-46CE-AD23-E3A45AA17D71}" type="pres">
      <dgm:prSet presAssocID="{1E0AF5EC-D452-46BC-8056-84D59E6FA93E}" presName="text4" presStyleLbl="fgAcc4" presStyleIdx="0" presStyleCnt="4">
        <dgm:presLayoutVars>
          <dgm:chPref val="3"/>
        </dgm:presLayoutVars>
      </dgm:prSet>
      <dgm:spPr/>
      <dgm:t>
        <a:bodyPr/>
        <a:lstStyle/>
        <a:p>
          <a:endParaRPr lang="en-US"/>
        </a:p>
      </dgm:t>
    </dgm:pt>
    <dgm:pt modelId="{CFD27343-BC8C-43D5-B309-97128DBF2441}" type="pres">
      <dgm:prSet presAssocID="{1E0AF5EC-D452-46BC-8056-84D59E6FA93E}" presName="hierChild5" presStyleCnt="0"/>
      <dgm:spPr/>
    </dgm:pt>
    <dgm:pt modelId="{46920721-2291-4B02-AB6E-67632A7C5423}" type="pres">
      <dgm:prSet presAssocID="{F60E9CB7-39F2-4823-8C39-536A1B846209}" presName="Name23" presStyleLbl="parChTrans1D4" presStyleIdx="1" presStyleCnt="4"/>
      <dgm:spPr/>
      <dgm:t>
        <a:bodyPr/>
        <a:lstStyle/>
        <a:p>
          <a:endParaRPr lang="en-US"/>
        </a:p>
      </dgm:t>
    </dgm:pt>
    <dgm:pt modelId="{0A95E942-4219-487A-8FC8-69B060BFC855}" type="pres">
      <dgm:prSet presAssocID="{0D75551E-5E79-4FCE-B96B-9A4EA11DC2FD}" presName="hierRoot4" presStyleCnt="0"/>
      <dgm:spPr/>
    </dgm:pt>
    <dgm:pt modelId="{AC5D55AB-78B2-419D-BE09-24F9EA41BDE9}" type="pres">
      <dgm:prSet presAssocID="{0D75551E-5E79-4FCE-B96B-9A4EA11DC2FD}" presName="composite4" presStyleCnt="0"/>
      <dgm:spPr/>
    </dgm:pt>
    <dgm:pt modelId="{DADB7F75-C53B-4AEF-809D-F7332BBF231D}" type="pres">
      <dgm:prSet presAssocID="{0D75551E-5E79-4FCE-B96B-9A4EA11DC2FD}" presName="background4" presStyleLbl="node4" presStyleIdx="1" presStyleCnt="4"/>
      <dgm:spPr/>
    </dgm:pt>
    <dgm:pt modelId="{38348D32-D6F4-4BFB-81F2-9A0D0EE62A0A}" type="pres">
      <dgm:prSet presAssocID="{0D75551E-5E79-4FCE-B96B-9A4EA11DC2FD}" presName="text4" presStyleLbl="fgAcc4" presStyleIdx="1" presStyleCnt="4" custLinFactNeighborX="2246">
        <dgm:presLayoutVars>
          <dgm:chPref val="3"/>
        </dgm:presLayoutVars>
      </dgm:prSet>
      <dgm:spPr/>
      <dgm:t>
        <a:bodyPr/>
        <a:lstStyle/>
        <a:p>
          <a:endParaRPr lang="en-US"/>
        </a:p>
      </dgm:t>
    </dgm:pt>
    <dgm:pt modelId="{AEB787F9-50BB-4A18-8B88-B94AAD3515E1}" type="pres">
      <dgm:prSet presAssocID="{0D75551E-5E79-4FCE-B96B-9A4EA11DC2FD}" presName="hierChild5" presStyleCnt="0"/>
      <dgm:spPr/>
    </dgm:pt>
    <dgm:pt modelId="{3EF2C01F-11CA-4B34-8A44-1A69395CB651}" type="pres">
      <dgm:prSet presAssocID="{8102212A-0D89-4A5F-BCE8-A2B4F1C4570B}" presName="Name17" presStyleLbl="parChTrans1D3" presStyleIdx="1" presStyleCnt="3"/>
      <dgm:spPr/>
      <dgm:t>
        <a:bodyPr/>
        <a:lstStyle/>
        <a:p>
          <a:endParaRPr lang="en-US"/>
        </a:p>
      </dgm:t>
    </dgm:pt>
    <dgm:pt modelId="{F3C4669E-5760-4C7F-980D-288DFD813A00}" type="pres">
      <dgm:prSet presAssocID="{CF3C5A10-BAA0-40FE-94EF-18B9A2BA3976}" presName="hierRoot3" presStyleCnt="0"/>
      <dgm:spPr/>
    </dgm:pt>
    <dgm:pt modelId="{5B6170E1-0944-4E2B-88F4-490BEDECD9C9}" type="pres">
      <dgm:prSet presAssocID="{CF3C5A10-BAA0-40FE-94EF-18B9A2BA3976}" presName="composite3" presStyleCnt="0"/>
      <dgm:spPr/>
    </dgm:pt>
    <dgm:pt modelId="{4DCF3A95-BC19-4CC3-BE1B-812E3BD64228}" type="pres">
      <dgm:prSet presAssocID="{CF3C5A10-BAA0-40FE-94EF-18B9A2BA3976}" presName="background3" presStyleLbl="node3" presStyleIdx="1" presStyleCnt="3"/>
      <dgm:spPr/>
    </dgm:pt>
    <dgm:pt modelId="{F5160542-7D87-4184-9EAA-0034771C7742}" type="pres">
      <dgm:prSet presAssocID="{CF3C5A10-BAA0-40FE-94EF-18B9A2BA3976}" presName="text3" presStyleLbl="fgAcc3" presStyleIdx="1" presStyleCnt="3">
        <dgm:presLayoutVars>
          <dgm:chPref val="3"/>
        </dgm:presLayoutVars>
      </dgm:prSet>
      <dgm:spPr/>
      <dgm:t>
        <a:bodyPr/>
        <a:lstStyle/>
        <a:p>
          <a:endParaRPr lang="en-US"/>
        </a:p>
      </dgm:t>
    </dgm:pt>
    <dgm:pt modelId="{649EC7B0-347E-4C03-A229-4B862FF016EF}" type="pres">
      <dgm:prSet presAssocID="{CF3C5A10-BAA0-40FE-94EF-18B9A2BA3976}" presName="hierChild4" presStyleCnt="0"/>
      <dgm:spPr/>
    </dgm:pt>
    <dgm:pt modelId="{DF990107-1111-4876-8133-1A2DF9AD314F}" type="pres">
      <dgm:prSet presAssocID="{9D301009-7B8D-4010-BD03-58CD5407A1B7}" presName="Name23" presStyleLbl="parChTrans1D4" presStyleIdx="2" presStyleCnt="4"/>
      <dgm:spPr/>
      <dgm:t>
        <a:bodyPr/>
        <a:lstStyle/>
        <a:p>
          <a:endParaRPr lang="en-US"/>
        </a:p>
      </dgm:t>
    </dgm:pt>
    <dgm:pt modelId="{32217CE3-658D-4E59-BF96-7FA63A4CD4CB}" type="pres">
      <dgm:prSet presAssocID="{BC33557C-D340-4AB9-9484-4BE153FD07E3}" presName="hierRoot4" presStyleCnt="0"/>
      <dgm:spPr/>
    </dgm:pt>
    <dgm:pt modelId="{4756F2FC-9BAE-47E1-A94A-812E56E17017}" type="pres">
      <dgm:prSet presAssocID="{BC33557C-D340-4AB9-9484-4BE153FD07E3}" presName="composite4" presStyleCnt="0"/>
      <dgm:spPr/>
    </dgm:pt>
    <dgm:pt modelId="{784B0A1A-DC37-4037-8519-2B68A53558DA}" type="pres">
      <dgm:prSet presAssocID="{BC33557C-D340-4AB9-9484-4BE153FD07E3}" presName="background4" presStyleLbl="node4" presStyleIdx="2" presStyleCnt="4"/>
      <dgm:spPr/>
    </dgm:pt>
    <dgm:pt modelId="{C12BE570-F2ED-4E01-B6A2-72731E0CF3FA}" type="pres">
      <dgm:prSet presAssocID="{BC33557C-D340-4AB9-9484-4BE153FD07E3}" presName="text4" presStyleLbl="fgAcc4" presStyleIdx="2" presStyleCnt="4">
        <dgm:presLayoutVars>
          <dgm:chPref val="3"/>
        </dgm:presLayoutVars>
      </dgm:prSet>
      <dgm:spPr/>
      <dgm:t>
        <a:bodyPr/>
        <a:lstStyle/>
        <a:p>
          <a:endParaRPr lang="en-US"/>
        </a:p>
      </dgm:t>
    </dgm:pt>
    <dgm:pt modelId="{DF24B8B6-9417-4FBB-BDBE-9ED27A303E6B}" type="pres">
      <dgm:prSet presAssocID="{BC33557C-D340-4AB9-9484-4BE153FD07E3}" presName="hierChild5" presStyleCnt="0"/>
      <dgm:spPr/>
    </dgm:pt>
    <dgm:pt modelId="{E529755E-E34D-4857-992F-C8B4C7DD9451}" type="pres">
      <dgm:prSet presAssocID="{565B31C4-D3A5-44B0-BB7B-432ED0BE399A}" presName="Name23" presStyleLbl="parChTrans1D4" presStyleIdx="3" presStyleCnt="4"/>
      <dgm:spPr/>
      <dgm:t>
        <a:bodyPr/>
        <a:lstStyle/>
        <a:p>
          <a:endParaRPr lang="en-US"/>
        </a:p>
      </dgm:t>
    </dgm:pt>
    <dgm:pt modelId="{49B4DFAB-DE3D-4237-A393-2AF35C53AB36}" type="pres">
      <dgm:prSet presAssocID="{7D8B0F79-6B22-4D68-8DF6-DE976DE0A874}" presName="hierRoot4" presStyleCnt="0"/>
      <dgm:spPr/>
    </dgm:pt>
    <dgm:pt modelId="{093A9CBA-DD7D-4891-A9E6-A91F64C41E4D}" type="pres">
      <dgm:prSet presAssocID="{7D8B0F79-6B22-4D68-8DF6-DE976DE0A874}" presName="composite4" presStyleCnt="0"/>
      <dgm:spPr/>
    </dgm:pt>
    <dgm:pt modelId="{0E921ED5-B8F4-46DA-B9EE-DEC317B8CD9F}" type="pres">
      <dgm:prSet presAssocID="{7D8B0F79-6B22-4D68-8DF6-DE976DE0A874}" presName="background4" presStyleLbl="node4" presStyleIdx="3" presStyleCnt="4"/>
      <dgm:spPr/>
    </dgm:pt>
    <dgm:pt modelId="{8D147C2E-C7D9-4103-919E-B6B4A477DEEE}" type="pres">
      <dgm:prSet presAssocID="{7D8B0F79-6B22-4D68-8DF6-DE976DE0A874}" presName="text4" presStyleLbl="fgAcc4" presStyleIdx="3" presStyleCnt="4">
        <dgm:presLayoutVars>
          <dgm:chPref val="3"/>
        </dgm:presLayoutVars>
      </dgm:prSet>
      <dgm:spPr/>
      <dgm:t>
        <a:bodyPr/>
        <a:lstStyle/>
        <a:p>
          <a:endParaRPr lang="en-US"/>
        </a:p>
      </dgm:t>
    </dgm:pt>
    <dgm:pt modelId="{4B709502-F7F5-4A57-9426-E9B72C48CB62}" type="pres">
      <dgm:prSet presAssocID="{7D8B0F79-6B22-4D68-8DF6-DE976DE0A874}" presName="hierChild5" presStyleCnt="0"/>
      <dgm:spPr/>
    </dgm:pt>
    <dgm:pt modelId="{FBB43752-40F9-4DCD-8B73-FA1A30EA976B}" type="pres">
      <dgm:prSet presAssocID="{41746A2E-F311-485F-90AB-81C6B9511D86}" presName="Name10" presStyleLbl="parChTrans1D2" presStyleIdx="1" presStyleCnt="2"/>
      <dgm:spPr/>
      <dgm:t>
        <a:bodyPr/>
        <a:lstStyle/>
        <a:p>
          <a:endParaRPr lang="en-US"/>
        </a:p>
      </dgm:t>
    </dgm:pt>
    <dgm:pt modelId="{ADE7C7F3-198F-4988-AF10-CE15039D5764}" type="pres">
      <dgm:prSet presAssocID="{1CF620BB-FBA6-4208-A380-DA186796508B}" presName="hierRoot2" presStyleCnt="0"/>
      <dgm:spPr/>
    </dgm:pt>
    <dgm:pt modelId="{4127AEF5-D3F7-4219-AA3F-0B2431238967}" type="pres">
      <dgm:prSet presAssocID="{1CF620BB-FBA6-4208-A380-DA186796508B}" presName="composite2" presStyleCnt="0"/>
      <dgm:spPr/>
    </dgm:pt>
    <dgm:pt modelId="{865C3D87-D6BF-427E-9A1F-211CA4997C5A}" type="pres">
      <dgm:prSet presAssocID="{1CF620BB-FBA6-4208-A380-DA186796508B}" presName="background2" presStyleLbl="node2" presStyleIdx="1" presStyleCnt="2"/>
      <dgm:spPr/>
    </dgm:pt>
    <dgm:pt modelId="{FE19B438-0771-442B-8345-9916760EFA74}" type="pres">
      <dgm:prSet presAssocID="{1CF620BB-FBA6-4208-A380-DA186796508B}" presName="text2" presStyleLbl="fgAcc2" presStyleIdx="1" presStyleCnt="2" custLinFactNeighborX="22293" custLinFactNeighborY="-32">
        <dgm:presLayoutVars>
          <dgm:chPref val="3"/>
        </dgm:presLayoutVars>
      </dgm:prSet>
      <dgm:spPr/>
      <dgm:t>
        <a:bodyPr/>
        <a:lstStyle/>
        <a:p>
          <a:endParaRPr lang="en-US"/>
        </a:p>
      </dgm:t>
    </dgm:pt>
    <dgm:pt modelId="{FD13D45D-5966-4CBC-8ED4-D1208F0EB7BA}" type="pres">
      <dgm:prSet presAssocID="{1CF620BB-FBA6-4208-A380-DA186796508B}" presName="hierChild3" presStyleCnt="0"/>
      <dgm:spPr/>
    </dgm:pt>
    <dgm:pt modelId="{75383049-ECB7-4FB9-B6FF-5EF705116141}" type="pres">
      <dgm:prSet presAssocID="{A81DE1E4-5415-45CD-B5A4-B6C32498E323}" presName="Name17" presStyleLbl="parChTrans1D3" presStyleIdx="2" presStyleCnt="3"/>
      <dgm:spPr/>
      <dgm:t>
        <a:bodyPr/>
        <a:lstStyle/>
        <a:p>
          <a:endParaRPr lang="en-US"/>
        </a:p>
      </dgm:t>
    </dgm:pt>
    <dgm:pt modelId="{7F84458F-60DA-41BB-9F17-E6C4F6DF4880}" type="pres">
      <dgm:prSet presAssocID="{999D3DA9-22CF-4783-9482-EF34B3E86BF2}" presName="hierRoot3" presStyleCnt="0"/>
      <dgm:spPr/>
    </dgm:pt>
    <dgm:pt modelId="{B1AE897F-D761-413E-8984-2C0402841B91}" type="pres">
      <dgm:prSet presAssocID="{999D3DA9-22CF-4783-9482-EF34B3E86BF2}" presName="composite3" presStyleCnt="0"/>
      <dgm:spPr/>
    </dgm:pt>
    <dgm:pt modelId="{18426CB5-1ECC-497A-B9B6-112EC7ADA7D1}" type="pres">
      <dgm:prSet presAssocID="{999D3DA9-22CF-4783-9482-EF34B3E86BF2}" presName="background3" presStyleLbl="node3" presStyleIdx="2" presStyleCnt="3"/>
      <dgm:spPr/>
    </dgm:pt>
    <dgm:pt modelId="{5673DF4D-E431-443D-8694-E41C651555C2}" type="pres">
      <dgm:prSet presAssocID="{999D3DA9-22CF-4783-9482-EF34B3E86BF2}" presName="text3" presStyleLbl="fgAcc3" presStyleIdx="2" presStyleCnt="3" custLinFactNeighborX="22293" custLinFactNeighborY="-3569">
        <dgm:presLayoutVars>
          <dgm:chPref val="3"/>
        </dgm:presLayoutVars>
      </dgm:prSet>
      <dgm:spPr/>
      <dgm:t>
        <a:bodyPr/>
        <a:lstStyle/>
        <a:p>
          <a:endParaRPr lang="en-US"/>
        </a:p>
      </dgm:t>
    </dgm:pt>
    <dgm:pt modelId="{A57CFA03-10BC-41C4-ABF0-A23F89ED92B3}" type="pres">
      <dgm:prSet presAssocID="{999D3DA9-22CF-4783-9482-EF34B3E86BF2}" presName="hierChild4" presStyleCnt="0"/>
      <dgm:spPr/>
    </dgm:pt>
  </dgm:ptLst>
  <dgm:cxnLst>
    <dgm:cxn modelId="{FB8D937C-372D-47AE-AE3A-FC3F7F93B93F}" type="presOf" srcId="{999D3DA9-22CF-4783-9482-EF34B3E86BF2}" destId="{5673DF4D-E431-443D-8694-E41C651555C2}" srcOrd="0" destOrd="0" presId="urn:microsoft.com/office/officeart/2005/8/layout/hierarchy1"/>
    <dgm:cxn modelId="{30154C51-D261-43B4-97A0-72026B1D6D24}" srcId="{505CA03B-B64E-402D-805F-F849DEC6C399}" destId="{8A995557-CBEB-4F41-BC1F-263C16FA3E96}" srcOrd="0" destOrd="0" parTransId="{82EFAE3A-43F9-4576-A45B-7B762BB04C5F}" sibTransId="{F4265064-AD00-446E-9240-6F7F41EA7E81}"/>
    <dgm:cxn modelId="{16BD510D-45E3-4EB5-962E-E35D98827F1E}" type="presOf" srcId="{BC33557C-D340-4AB9-9484-4BE153FD07E3}" destId="{C12BE570-F2ED-4E01-B6A2-72731E0CF3FA}" srcOrd="0" destOrd="0" presId="urn:microsoft.com/office/officeart/2005/8/layout/hierarchy1"/>
    <dgm:cxn modelId="{E08F0FFD-7800-4F75-8B58-B90C9212D507}" type="presOf" srcId="{CCA03F04-60E8-4E7B-A5B6-28B987459B54}" destId="{A5DA404F-CBD1-498C-AFB7-DB19C5AF5229}" srcOrd="0" destOrd="0" presId="urn:microsoft.com/office/officeart/2005/8/layout/hierarchy1"/>
    <dgm:cxn modelId="{599C9645-7FFA-408B-BD74-2E1629372F38}" type="presOf" srcId="{A81DE1E4-5415-45CD-B5A4-B6C32498E323}" destId="{75383049-ECB7-4FB9-B6FF-5EF705116141}" srcOrd="0" destOrd="0" presId="urn:microsoft.com/office/officeart/2005/8/layout/hierarchy1"/>
    <dgm:cxn modelId="{E5DA0915-0667-42C0-98DD-4FBB8221B289}" type="presOf" srcId="{82EFAE3A-43F9-4576-A45B-7B762BB04C5F}" destId="{840208B9-EF3A-4AD4-AC10-F953DD2B1222}" srcOrd="0" destOrd="0" presId="urn:microsoft.com/office/officeart/2005/8/layout/hierarchy1"/>
    <dgm:cxn modelId="{165A6F94-5BA9-43A3-86F4-9B1B93CC3ED8}" type="presOf" srcId="{3B1F5DB4-C257-41CC-B355-69BF6D08FEE0}" destId="{FCEA09FA-9399-45C4-B93E-FE2DA6CE90D1}" srcOrd="0" destOrd="0" presId="urn:microsoft.com/office/officeart/2005/8/layout/hierarchy1"/>
    <dgm:cxn modelId="{7801C3E4-CE30-4CE0-828F-BA6A2BF573B4}" srcId="{CF3C5A10-BAA0-40FE-94EF-18B9A2BA3976}" destId="{7D8B0F79-6B22-4D68-8DF6-DE976DE0A874}" srcOrd="1" destOrd="0" parTransId="{565B31C4-D3A5-44B0-BB7B-432ED0BE399A}" sibTransId="{219DAAA4-3EE3-4293-95F9-3BEEB9124CC5}"/>
    <dgm:cxn modelId="{DF2094EA-72A9-4C32-B13B-D397B0CAEFDC}" srcId="{CF3C5A10-BAA0-40FE-94EF-18B9A2BA3976}" destId="{BC33557C-D340-4AB9-9484-4BE153FD07E3}" srcOrd="0" destOrd="0" parTransId="{9D301009-7B8D-4010-BD03-58CD5407A1B7}" sibTransId="{BAC2F2EE-51E8-4151-AA27-217455BDB0BD}"/>
    <dgm:cxn modelId="{A8C3258A-B56F-46ED-A10B-01E809BB4D52}" type="presOf" srcId="{CF3C5A10-BAA0-40FE-94EF-18B9A2BA3976}" destId="{F5160542-7D87-4184-9EAA-0034771C7742}" srcOrd="0" destOrd="0" presId="urn:microsoft.com/office/officeart/2005/8/layout/hierarchy1"/>
    <dgm:cxn modelId="{A3DA0157-64E2-434D-98C5-8BFFB216886C}" type="presOf" srcId="{8102212A-0D89-4A5F-BCE8-A2B4F1C4570B}" destId="{3EF2C01F-11CA-4B34-8A44-1A69395CB651}" srcOrd="0" destOrd="0" presId="urn:microsoft.com/office/officeart/2005/8/layout/hierarchy1"/>
    <dgm:cxn modelId="{648AC3C9-2F98-47CE-A50E-2BFB21764581}" type="presOf" srcId="{505CA03B-B64E-402D-805F-F849DEC6C399}" destId="{249A1D09-913E-40D4-8E30-40C75CAEC870}" srcOrd="0" destOrd="0" presId="urn:microsoft.com/office/officeart/2005/8/layout/hierarchy1"/>
    <dgm:cxn modelId="{0719426A-8B63-44F3-8ABF-6303A9CA24BA}" type="presOf" srcId="{1CF620BB-FBA6-4208-A380-DA186796508B}" destId="{FE19B438-0771-442B-8345-9916760EFA74}" srcOrd="0" destOrd="0" presId="urn:microsoft.com/office/officeart/2005/8/layout/hierarchy1"/>
    <dgm:cxn modelId="{11545956-303F-4703-BE5B-567E03515D09}" type="presOf" srcId="{D8B2C388-BF4E-4720-A609-5A2A99E095E7}" destId="{8747E16E-581D-4579-BB7F-315182B0F8A9}" srcOrd="0" destOrd="0" presId="urn:microsoft.com/office/officeart/2005/8/layout/hierarchy1"/>
    <dgm:cxn modelId="{66D6334A-90BF-4931-9E67-D6E15731A4A1}" type="presOf" srcId="{0D75551E-5E79-4FCE-B96B-9A4EA11DC2FD}" destId="{38348D32-D6F4-4BFB-81F2-9A0D0EE62A0A}" srcOrd="0" destOrd="0" presId="urn:microsoft.com/office/officeart/2005/8/layout/hierarchy1"/>
    <dgm:cxn modelId="{C54191AB-CBC9-42DC-9F59-3CCC49113997}" type="presOf" srcId="{565B31C4-D3A5-44B0-BB7B-432ED0BE399A}" destId="{E529755E-E34D-4857-992F-C8B4C7DD9451}" srcOrd="0" destOrd="0" presId="urn:microsoft.com/office/officeart/2005/8/layout/hierarchy1"/>
    <dgm:cxn modelId="{3F446F5B-5FF4-4C0A-A80A-9C47594F2C42}" type="presOf" srcId="{8A995557-CBEB-4F41-BC1F-263C16FA3E96}" destId="{EAF1F563-227F-48AB-B712-37AF6C7163BE}" srcOrd="0" destOrd="0" presId="urn:microsoft.com/office/officeart/2005/8/layout/hierarchy1"/>
    <dgm:cxn modelId="{0B7316D9-C89B-446E-91E6-474F86747AAB}" type="presOf" srcId="{1E0AF5EC-D452-46BC-8056-84D59E6FA93E}" destId="{F1F71599-1EB7-46CE-AD23-E3A45AA17D71}" srcOrd="0" destOrd="0" presId="urn:microsoft.com/office/officeart/2005/8/layout/hierarchy1"/>
    <dgm:cxn modelId="{B63601D5-6FAD-4F21-8042-E7280E7F0559}" type="presOf" srcId="{7D8B0F79-6B22-4D68-8DF6-DE976DE0A874}" destId="{8D147C2E-C7D9-4103-919E-B6B4A477DEEE}" srcOrd="0" destOrd="0" presId="urn:microsoft.com/office/officeart/2005/8/layout/hierarchy1"/>
    <dgm:cxn modelId="{8E505146-666B-4679-83C6-96B0ED762026}" srcId="{D8B2C388-BF4E-4720-A609-5A2A99E095E7}" destId="{0D75551E-5E79-4FCE-B96B-9A4EA11DC2FD}" srcOrd="1" destOrd="0" parTransId="{F60E9CB7-39F2-4823-8C39-536A1B846209}" sibTransId="{7907B310-1ED8-4139-B70E-24400C5B9040}"/>
    <dgm:cxn modelId="{AE58D3A9-91C5-401A-895F-0B7A887968AF}" srcId="{505CA03B-B64E-402D-805F-F849DEC6C399}" destId="{1CF620BB-FBA6-4208-A380-DA186796508B}" srcOrd="1" destOrd="0" parTransId="{41746A2E-F311-485F-90AB-81C6B9511D86}" sibTransId="{4E903685-002E-4634-AFE6-4057743F54E2}"/>
    <dgm:cxn modelId="{A88AC09F-F096-4FBD-940B-DEA96008CF2B}" srcId="{1CF620BB-FBA6-4208-A380-DA186796508B}" destId="{999D3DA9-22CF-4783-9482-EF34B3E86BF2}" srcOrd="0" destOrd="0" parTransId="{A81DE1E4-5415-45CD-B5A4-B6C32498E323}" sibTransId="{75A015C9-E04A-4990-8811-B7170D0731CA}"/>
    <dgm:cxn modelId="{A18B3A46-105E-4D95-AA48-26FE2A399C33}" type="presOf" srcId="{9D301009-7B8D-4010-BD03-58CD5407A1B7}" destId="{DF990107-1111-4876-8133-1A2DF9AD314F}" srcOrd="0" destOrd="0" presId="urn:microsoft.com/office/officeart/2005/8/layout/hierarchy1"/>
    <dgm:cxn modelId="{011B13D1-AA39-4768-89D3-B2B5171EB638}" type="presOf" srcId="{41746A2E-F311-485F-90AB-81C6B9511D86}" destId="{FBB43752-40F9-4DCD-8B73-FA1A30EA976B}" srcOrd="0" destOrd="0" presId="urn:microsoft.com/office/officeart/2005/8/layout/hierarchy1"/>
    <dgm:cxn modelId="{1B9408E6-6147-4B48-B84E-014FE27E4546}" type="presOf" srcId="{B09A0E83-BEE9-451A-B3BB-A51E343D1921}" destId="{44B60EF1-24B0-4FCC-9900-64CFA0984D2C}" srcOrd="0" destOrd="0" presId="urn:microsoft.com/office/officeart/2005/8/layout/hierarchy1"/>
    <dgm:cxn modelId="{1E800641-5451-41ED-85C4-50091FB4899E}" srcId="{B09A0E83-BEE9-451A-B3BB-A51E343D1921}" destId="{505CA03B-B64E-402D-805F-F849DEC6C399}" srcOrd="0" destOrd="0" parTransId="{CE918BF0-F179-44E8-8E9D-0CDDD96012EC}" sibTransId="{8A6DAE05-37D4-49A4-9234-1B95F2315507}"/>
    <dgm:cxn modelId="{99548892-06A0-440F-BA47-20449D352541}" srcId="{8A995557-CBEB-4F41-BC1F-263C16FA3E96}" destId="{CF3C5A10-BAA0-40FE-94EF-18B9A2BA3976}" srcOrd="1" destOrd="0" parTransId="{8102212A-0D89-4A5F-BCE8-A2B4F1C4570B}" sibTransId="{87E80412-1341-47B5-83E1-E2CB4D62A58C}"/>
    <dgm:cxn modelId="{670411E4-5ACD-4BEE-B3C4-7333BB97C84D}" srcId="{D8B2C388-BF4E-4720-A609-5A2A99E095E7}" destId="{1E0AF5EC-D452-46BC-8056-84D59E6FA93E}" srcOrd="0" destOrd="0" parTransId="{3B1F5DB4-C257-41CC-B355-69BF6D08FEE0}" sibTransId="{3708D0AF-2875-4171-A556-E3B7CA978139}"/>
    <dgm:cxn modelId="{5A836393-DF37-4512-AB93-1688DC435FDA}" type="presOf" srcId="{F60E9CB7-39F2-4823-8C39-536A1B846209}" destId="{46920721-2291-4B02-AB6E-67632A7C5423}" srcOrd="0" destOrd="0" presId="urn:microsoft.com/office/officeart/2005/8/layout/hierarchy1"/>
    <dgm:cxn modelId="{F39EE3C2-1A76-4240-9ABC-61D6BC36739A}" srcId="{8A995557-CBEB-4F41-BC1F-263C16FA3E96}" destId="{D8B2C388-BF4E-4720-A609-5A2A99E095E7}" srcOrd="0" destOrd="0" parTransId="{CCA03F04-60E8-4E7B-A5B6-28B987459B54}" sibTransId="{99619D10-809E-4A48-A929-6020C441C167}"/>
    <dgm:cxn modelId="{C1A6AD30-73A1-4BB0-844D-3EB57136F87C}" type="presParOf" srcId="{44B60EF1-24B0-4FCC-9900-64CFA0984D2C}" destId="{D57D18E6-1FBA-4361-A52D-CB81228E652F}" srcOrd="0" destOrd="0" presId="urn:microsoft.com/office/officeart/2005/8/layout/hierarchy1"/>
    <dgm:cxn modelId="{5EA04FF6-53BC-4A6F-8389-19B7556DD505}" type="presParOf" srcId="{D57D18E6-1FBA-4361-A52D-CB81228E652F}" destId="{4FC2DE9B-26B9-4F56-84CE-85F0A6777000}" srcOrd="0" destOrd="0" presId="urn:microsoft.com/office/officeart/2005/8/layout/hierarchy1"/>
    <dgm:cxn modelId="{554B1E41-2455-40EC-AECF-F5746AA15136}" type="presParOf" srcId="{4FC2DE9B-26B9-4F56-84CE-85F0A6777000}" destId="{683D0D4D-FAA9-4DAB-8CA4-C08962A2929A}" srcOrd="0" destOrd="0" presId="urn:microsoft.com/office/officeart/2005/8/layout/hierarchy1"/>
    <dgm:cxn modelId="{8F700AB3-0E25-403B-B740-5914B7A36E62}" type="presParOf" srcId="{4FC2DE9B-26B9-4F56-84CE-85F0A6777000}" destId="{249A1D09-913E-40D4-8E30-40C75CAEC870}" srcOrd="1" destOrd="0" presId="urn:microsoft.com/office/officeart/2005/8/layout/hierarchy1"/>
    <dgm:cxn modelId="{99E5C15D-2E7D-409B-A83D-7AECDE59EDD9}" type="presParOf" srcId="{D57D18E6-1FBA-4361-A52D-CB81228E652F}" destId="{6D664BC0-1B56-4B39-925E-4617A2A20D79}" srcOrd="1" destOrd="0" presId="urn:microsoft.com/office/officeart/2005/8/layout/hierarchy1"/>
    <dgm:cxn modelId="{8B816A27-BD6E-42FE-B2A4-36E3BA62A437}" type="presParOf" srcId="{6D664BC0-1B56-4B39-925E-4617A2A20D79}" destId="{840208B9-EF3A-4AD4-AC10-F953DD2B1222}" srcOrd="0" destOrd="0" presId="urn:microsoft.com/office/officeart/2005/8/layout/hierarchy1"/>
    <dgm:cxn modelId="{55B6DA8A-AFF5-47E0-B556-AA35476411E7}" type="presParOf" srcId="{6D664BC0-1B56-4B39-925E-4617A2A20D79}" destId="{F5CAD81F-413C-4AF3-84C1-E6E8E439E545}" srcOrd="1" destOrd="0" presId="urn:microsoft.com/office/officeart/2005/8/layout/hierarchy1"/>
    <dgm:cxn modelId="{7E029D76-E597-4022-BDF9-7F717A4F283D}" type="presParOf" srcId="{F5CAD81F-413C-4AF3-84C1-E6E8E439E545}" destId="{5EBC7155-4A1E-4CAC-8096-B62E1AFA3DFF}" srcOrd="0" destOrd="0" presId="urn:microsoft.com/office/officeart/2005/8/layout/hierarchy1"/>
    <dgm:cxn modelId="{E9A822A4-9E9F-4080-9E26-24877CACCAE0}" type="presParOf" srcId="{5EBC7155-4A1E-4CAC-8096-B62E1AFA3DFF}" destId="{1A9916F7-A435-4144-BEF5-42131641364E}" srcOrd="0" destOrd="0" presId="urn:microsoft.com/office/officeart/2005/8/layout/hierarchy1"/>
    <dgm:cxn modelId="{CB05D2DB-0CEA-444E-8F84-8967F817D02D}" type="presParOf" srcId="{5EBC7155-4A1E-4CAC-8096-B62E1AFA3DFF}" destId="{EAF1F563-227F-48AB-B712-37AF6C7163BE}" srcOrd="1" destOrd="0" presId="urn:microsoft.com/office/officeart/2005/8/layout/hierarchy1"/>
    <dgm:cxn modelId="{840157A0-879B-4214-B7E1-58AA3B53404A}" type="presParOf" srcId="{F5CAD81F-413C-4AF3-84C1-E6E8E439E545}" destId="{24DB44A3-E495-4F1B-B3ED-D94FBFA976A5}" srcOrd="1" destOrd="0" presId="urn:microsoft.com/office/officeart/2005/8/layout/hierarchy1"/>
    <dgm:cxn modelId="{2C5ED2C3-3BA1-4054-9F88-9B017A552AE2}" type="presParOf" srcId="{24DB44A3-E495-4F1B-B3ED-D94FBFA976A5}" destId="{A5DA404F-CBD1-498C-AFB7-DB19C5AF5229}" srcOrd="0" destOrd="0" presId="urn:microsoft.com/office/officeart/2005/8/layout/hierarchy1"/>
    <dgm:cxn modelId="{46B9B2A6-2BBB-4C29-8395-F6343B104720}" type="presParOf" srcId="{24DB44A3-E495-4F1B-B3ED-D94FBFA976A5}" destId="{91F551AD-C0A1-49D0-946C-E2D102555F3F}" srcOrd="1" destOrd="0" presId="urn:microsoft.com/office/officeart/2005/8/layout/hierarchy1"/>
    <dgm:cxn modelId="{3E811477-24B4-4E53-9FA9-A7BAECC2435C}" type="presParOf" srcId="{91F551AD-C0A1-49D0-946C-E2D102555F3F}" destId="{41637F2A-20FF-4037-9F79-459AC99637F9}" srcOrd="0" destOrd="0" presId="urn:microsoft.com/office/officeart/2005/8/layout/hierarchy1"/>
    <dgm:cxn modelId="{C36D9401-CAE0-4DA7-A842-D4C4D00D12BB}" type="presParOf" srcId="{41637F2A-20FF-4037-9F79-459AC99637F9}" destId="{B5BD9445-7AE0-4EF9-B096-884BA661AE7F}" srcOrd="0" destOrd="0" presId="urn:microsoft.com/office/officeart/2005/8/layout/hierarchy1"/>
    <dgm:cxn modelId="{1E310907-F602-4ADC-A0CD-F1F34A7AA5F5}" type="presParOf" srcId="{41637F2A-20FF-4037-9F79-459AC99637F9}" destId="{8747E16E-581D-4579-BB7F-315182B0F8A9}" srcOrd="1" destOrd="0" presId="urn:microsoft.com/office/officeart/2005/8/layout/hierarchy1"/>
    <dgm:cxn modelId="{47D03BC6-04CF-4618-A02D-11C9C8C3295F}" type="presParOf" srcId="{91F551AD-C0A1-49D0-946C-E2D102555F3F}" destId="{ABFB8DED-A1AB-4FE0-A03F-0EF16C834C3B}" srcOrd="1" destOrd="0" presId="urn:microsoft.com/office/officeart/2005/8/layout/hierarchy1"/>
    <dgm:cxn modelId="{814D5DA5-7898-4FB7-A0C7-11B35F30ED30}" type="presParOf" srcId="{ABFB8DED-A1AB-4FE0-A03F-0EF16C834C3B}" destId="{FCEA09FA-9399-45C4-B93E-FE2DA6CE90D1}" srcOrd="0" destOrd="0" presId="urn:microsoft.com/office/officeart/2005/8/layout/hierarchy1"/>
    <dgm:cxn modelId="{E2198034-5871-474A-9A2C-B9532A4CFDA0}" type="presParOf" srcId="{ABFB8DED-A1AB-4FE0-A03F-0EF16C834C3B}" destId="{BA02DD19-CC2B-4663-B34B-C8E316225314}" srcOrd="1" destOrd="0" presId="urn:microsoft.com/office/officeart/2005/8/layout/hierarchy1"/>
    <dgm:cxn modelId="{D808DB6D-476B-4C6F-82E5-2C77645C16DD}" type="presParOf" srcId="{BA02DD19-CC2B-4663-B34B-C8E316225314}" destId="{9E898DD0-4C19-4262-8A17-A7523532067B}" srcOrd="0" destOrd="0" presId="urn:microsoft.com/office/officeart/2005/8/layout/hierarchy1"/>
    <dgm:cxn modelId="{15EB8229-815B-42A3-B0FA-35800E794191}" type="presParOf" srcId="{9E898DD0-4C19-4262-8A17-A7523532067B}" destId="{C52B26F5-5B1B-40C7-A0EC-64342A6CEE6E}" srcOrd="0" destOrd="0" presId="urn:microsoft.com/office/officeart/2005/8/layout/hierarchy1"/>
    <dgm:cxn modelId="{76F7A084-6C0B-4295-B75E-F10B9679D3A7}" type="presParOf" srcId="{9E898DD0-4C19-4262-8A17-A7523532067B}" destId="{F1F71599-1EB7-46CE-AD23-E3A45AA17D71}" srcOrd="1" destOrd="0" presId="urn:microsoft.com/office/officeart/2005/8/layout/hierarchy1"/>
    <dgm:cxn modelId="{7C318A37-F5E7-4F39-AC9C-0C93520ADE2E}" type="presParOf" srcId="{BA02DD19-CC2B-4663-B34B-C8E316225314}" destId="{CFD27343-BC8C-43D5-B309-97128DBF2441}" srcOrd="1" destOrd="0" presId="urn:microsoft.com/office/officeart/2005/8/layout/hierarchy1"/>
    <dgm:cxn modelId="{C558868A-8DFF-4A5C-B25B-0C6606D25DC7}" type="presParOf" srcId="{ABFB8DED-A1AB-4FE0-A03F-0EF16C834C3B}" destId="{46920721-2291-4B02-AB6E-67632A7C5423}" srcOrd="2" destOrd="0" presId="urn:microsoft.com/office/officeart/2005/8/layout/hierarchy1"/>
    <dgm:cxn modelId="{63472978-E3AF-4286-9010-E150F6096F71}" type="presParOf" srcId="{ABFB8DED-A1AB-4FE0-A03F-0EF16C834C3B}" destId="{0A95E942-4219-487A-8FC8-69B060BFC855}" srcOrd="3" destOrd="0" presId="urn:microsoft.com/office/officeart/2005/8/layout/hierarchy1"/>
    <dgm:cxn modelId="{9C5EDC55-51EC-4B1D-A106-F6773D64BE1A}" type="presParOf" srcId="{0A95E942-4219-487A-8FC8-69B060BFC855}" destId="{AC5D55AB-78B2-419D-BE09-24F9EA41BDE9}" srcOrd="0" destOrd="0" presId="urn:microsoft.com/office/officeart/2005/8/layout/hierarchy1"/>
    <dgm:cxn modelId="{2EACF804-31B4-4710-A3A1-2108A3FE3AAB}" type="presParOf" srcId="{AC5D55AB-78B2-419D-BE09-24F9EA41BDE9}" destId="{DADB7F75-C53B-4AEF-809D-F7332BBF231D}" srcOrd="0" destOrd="0" presId="urn:microsoft.com/office/officeart/2005/8/layout/hierarchy1"/>
    <dgm:cxn modelId="{3F61261E-75FF-45D5-81C8-35EBF4A6BB73}" type="presParOf" srcId="{AC5D55AB-78B2-419D-BE09-24F9EA41BDE9}" destId="{38348D32-D6F4-4BFB-81F2-9A0D0EE62A0A}" srcOrd="1" destOrd="0" presId="urn:microsoft.com/office/officeart/2005/8/layout/hierarchy1"/>
    <dgm:cxn modelId="{C9A8E72D-278E-437C-B58A-A599206D1A70}" type="presParOf" srcId="{0A95E942-4219-487A-8FC8-69B060BFC855}" destId="{AEB787F9-50BB-4A18-8B88-B94AAD3515E1}" srcOrd="1" destOrd="0" presId="urn:microsoft.com/office/officeart/2005/8/layout/hierarchy1"/>
    <dgm:cxn modelId="{B39C07F3-5F79-46CA-B2AB-8402D4C50A8A}" type="presParOf" srcId="{24DB44A3-E495-4F1B-B3ED-D94FBFA976A5}" destId="{3EF2C01F-11CA-4B34-8A44-1A69395CB651}" srcOrd="2" destOrd="0" presId="urn:microsoft.com/office/officeart/2005/8/layout/hierarchy1"/>
    <dgm:cxn modelId="{BA985CA9-BFCA-4F9E-B669-9652131E44C3}" type="presParOf" srcId="{24DB44A3-E495-4F1B-B3ED-D94FBFA976A5}" destId="{F3C4669E-5760-4C7F-980D-288DFD813A00}" srcOrd="3" destOrd="0" presId="urn:microsoft.com/office/officeart/2005/8/layout/hierarchy1"/>
    <dgm:cxn modelId="{819520D6-8CCC-495D-9C6A-AA44218D35F4}" type="presParOf" srcId="{F3C4669E-5760-4C7F-980D-288DFD813A00}" destId="{5B6170E1-0944-4E2B-88F4-490BEDECD9C9}" srcOrd="0" destOrd="0" presId="urn:microsoft.com/office/officeart/2005/8/layout/hierarchy1"/>
    <dgm:cxn modelId="{1CF3018A-E019-448C-BA9E-06401812459F}" type="presParOf" srcId="{5B6170E1-0944-4E2B-88F4-490BEDECD9C9}" destId="{4DCF3A95-BC19-4CC3-BE1B-812E3BD64228}" srcOrd="0" destOrd="0" presId="urn:microsoft.com/office/officeart/2005/8/layout/hierarchy1"/>
    <dgm:cxn modelId="{6242E0CC-5958-4DD2-9060-7F34706388B6}" type="presParOf" srcId="{5B6170E1-0944-4E2B-88F4-490BEDECD9C9}" destId="{F5160542-7D87-4184-9EAA-0034771C7742}" srcOrd="1" destOrd="0" presId="urn:microsoft.com/office/officeart/2005/8/layout/hierarchy1"/>
    <dgm:cxn modelId="{13D26294-2587-4DB0-9961-0DD9E98CC344}" type="presParOf" srcId="{F3C4669E-5760-4C7F-980D-288DFD813A00}" destId="{649EC7B0-347E-4C03-A229-4B862FF016EF}" srcOrd="1" destOrd="0" presId="urn:microsoft.com/office/officeart/2005/8/layout/hierarchy1"/>
    <dgm:cxn modelId="{23AEC716-769F-470E-819A-9C67826C647D}" type="presParOf" srcId="{649EC7B0-347E-4C03-A229-4B862FF016EF}" destId="{DF990107-1111-4876-8133-1A2DF9AD314F}" srcOrd="0" destOrd="0" presId="urn:microsoft.com/office/officeart/2005/8/layout/hierarchy1"/>
    <dgm:cxn modelId="{2277F87E-6F7F-4E1A-A17B-7AAF3FB2F8F7}" type="presParOf" srcId="{649EC7B0-347E-4C03-A229-4B862FF016EF}" destId="{32217CE3-658D-4E59-BF96-7FA63A4CD4CB}" srcOrd="1" destOrd="0" presId="urn:microsoft.com/office/officeart/2005/8/layout/hierarchy1"/>
    <dgm:cxn modelId="{196E72F7-833B-4E67-9A5D-C9030B1442E9}" type="presParOf" srcId="{32217CE3-658D-4E59-BF96-7FA63A4CD4CB}" destId="{4756F2FC-9BAE-47E1-A94A-812E56E17017}" srcOrd="0" destOrd="0" presId="urn:microsoft.com/office/officeart/2005/8/layout/hierarchy1"/>
    <dgm:cxn modelId="{B1CF9C4E-7B81-4EB8-B5EB-AB0C412B4302}" type="presParOf" srcId="{4756F2FC-9BAE-47E1-A94A-812E56E17017}" destId="{784B0A1A-DC37-4037-8519-2B68A53558DA}" srcOrd="0" destOrd="0" presId="urn:microsoft.com/office/officeart/2005/8/layout/hierarchy1"/>
    <dgm:cxn modelId="{E0D326B4-DB8B-4BBB-86D3-CB50D41000CF}" type="presParOf" srcId="{4756F2FC-9BAE-47E1-A94A-812E56E17017}" destId="{C12BE570-F2ED-4E01-B6A2-72731E0CF3FA}" srcOrd="1" destOrd="0" presId="urn:microsoft.com/office/officeart/2005/8/layout/hierarchy1"/>
    <dgm:cxn modelId="{0175A25D-C548-4499-B04A-4A793411A104}" type="presParOf" srcId="{32217CE3-658D-4E59-BF96-7FA63A4CD4CB}" destId="{DF24B8B6-9417-4FBB-BDBE-9ED27A303E6B}" srcOrd="1" destOrd="0" presId="urn:microsoft.com/office/officeart/2005/8/layout/hierarchy1"/>
    <dgm:cxn modelId="{021CB3D0-8BD3-4A59-A736-D5447B08E175}" type="presParOf" srcId="{649EC7B0-347E-4C03-A229-4B862FF016EF}" destId="{E529755E-E34D-4857-992F-C8B4C7DD9451}" srcOrd="2" destOrd="0" presId="urn:microsoft.com/office/officeart/2005/8/layout/hierarchy1"/>
    <dgm:cxn modelId="{7374F21B-5810-4EF5-922B-3CF8BEB27471}" type="presParOf" srcId="{649EC7B0-347E-4C03-A229-4B862FF016EF}" destId="{49B4DFAB-DE3D-4237-A393-2AF35C53AB36}" srcOrd="3" destOrd="0" presId="urn:microsoft.com/office/officeart/2005/8/layout/hierarchy1"/>
    <dgm:cxn modelId="{D1EA7C69-60B6-4675-9CEB-600AE75E130F}" type="presParOf" srcId="{49B4DFAB-DE3D-4237-A393-2AF35C53AB36}" destId="{093A9CBA-DD7D-4891-A9E6-A91F64C41E4D}" srcOrd="0" destOrd="0" presId="urn:microsoft.com/office/officeart/2005/8/layout/hierarchy1"/>
    <dgm:cxn modelId="{6BC7BD62-DD1D-4DF8-B1AE-019BD072801F}" type="presParOf" srcId="{093A9CBA-DD7D-4891-A9E6-A91F64C41E4D}" destId="{0E921ED5-B8F4-46DA-B9EE-DEC317B8CD9F}" srcOrd="0" destOrd="0" presId="urn:microsoft.com/office/officeart/2005/8/layout/hierarchy1"/>
    <dgm:cxn modelId="{B31A2A16-548C-4B13-A55A-DC1127062B82}" type="presParOf" srcId="{093A9CBA-DD7D-4891-A9E6-A91F64C41E4D}" destId="{8D147C2E-C7D9-4103-919E-B6B4A477DEEE}" srcOrd="1" destOrd="0" presId="urn:microsoft.com/office/officeart/2005/8/layout/hierarchy1"/>
    <dgm:cxn modelId="{F01836CF-9C7A-45B7-BB7E-4609D819DAA8}" type="presParOf" srcId="{49B4DFAB-DE3D-4237-A393-2AF35C53AB36}" destId="{4B709502-F7F5-4A57-9426-E9B72C48CB62}" srcOrd="1" destOrd="0" presId="urn:microsoft.com/office/officeart/2005/8/layout/hierarchy1"/>
    <dgm:cxn modelId="{FCFE810B-9D52-4992-90CB-5D35E0AA83EA}" type="presParOf" srcId="{6D664BC0-1B56-4B39-925E-4617A2A20D79}" destId="{FBB43752-40F9-4DCD-8B73-FA1A30EA976B}" srcOrd="2" destOrd="0" presId="urn:microsoft.com/office/officeart/2005/8/layout/hierarchy1"/>
    <dgm:cxn modelId="{B7DD7429-D2A3-4C17-B00A-EDA527AD7E37}" type="presParOf" srcId="{6D664BC0-1B56-4B39-925E-4617A2A20D79}" destId="{ADE7C7F3-198F-4988-AF10-CE15039D5764}" srcOrd="3" destOrd="0" presId="urn:microsoft.com/office/officeart/2005/8/layout/hierarchy1"/>
    <dgm:cxn modelId="{F95085D7-896D-42BE-90B8-31B98A5AC113}" type="presParOf" srcId="{ADE7C7F3-198F-4988-AF10-CE15039D5764}" destId="{4127AEF5-D3F7-4219-AA3F-0B2431238967}" srcOrd="0" destOrd="0" presId="urn:microsoft.com/office/officeart/2005/8/layout/hierarchy1"/>
    <dgm:cxn modelId="{446CA694-243F-47E5-BEEE-0DBADAEA63FE}" type="presParOf" srcId="{4127AEF5-D3F7-4219-AA3F-0B2431238967}" destId="{865C3D87-D6BF-427E-9A1F-211CA4997C5A}" srcOrd="0" destOrd="0" presId="urn:microsoft.com/office/officeart/2005/8/layout/hierarchy1"/>
    <dgm:cxn modelId="{4A9EAB82-E49B-4D66-8BAC-29E5FA86FBC7}" type="presParOf" srcId="{4127AEF5-D3F7-4219-AA3F-0B2431238967}" destId="{FE19B438-0771-442B-8345-9916760EFA74}" srcOrd="1" destOrd="0" presId="urn:microsoft.com/office/officeart/2005/8/layout/hierarchy1"/>
    <dgm:cxn modelId="{D31729D5-39A7-4A12-A9DC-A7AB17A3CE74}" type="presParOf" srcId="{ADE7C7F3-198F-4988-AF10-CE15039D5764}" destId="{FD13D45D-5966-4CBC-8ED4-D1208F0EB7BA}" srcOrd="1" destOrd="0" presId="urn:microsoft.com/office/officeart/2005/8/layout/hierarchy1"/>
    <dgm:cxn modelId="{BEEC6836-A30A-428E-9B14-133F2ACD990A}" type="presParOf" srcId="{FD13D45D-5966-4CBC-8ED4-D1208F0EB7BA}" destId="{75383049-ECB7-4FB9-B6FF-5EF705116141}" srcOrd="0" destOrd="0" presId="urn:microsoft.com/office/officeart/2005/8/layout/hierarchy1"/>
    <dgm:cxn modelId="{E140E624-92FC-461A-91A9-264A6735D37D}" type="presParOf" srcId="{FD13D45D-5966-4CBC-8ED4-D1208F0EB7BA}" destId="{7F84458F-60DA-41BB-9F17-E6C4F6DF4880}" srcOrd="1" destOrd="0" presId="urn:microsoft.com/office/officeart/2005/8/layout/hierarchy1"/>
    <dgm:cxn modelId="{5252C6A5-5D18-4A20-9165-7719AF7E6CE4}" type="presParOf" srcId="{7F84458F-60DA-41BB-9F17-E6C4F6DF4880}" destId="{B1AE897F-D761-413E-8984-2C0402841B91}" srcOrd="0" destOrd="0" presId="urn:microsoft.com/office/officeart/2005/8/layout/hierarchy1"/>
    <dgm:cxn modelId="{A63E526F-6C34-49F1-8D23-698BA1FC909A}" type="presParOf" srcId="{B1AE897F-D761-413E-8984-2C0402841B91}" destId="{18426CB5-1ECC-497A-B9B6-112EC7ADA7D1}" srcOrd="0" destOrd="0" presId="urn:microsoft.com/office/officeart/2005/8/layout/hierarchy1"/>
    <dgm:cxn modelId="{DC495607-6B3C-45EE-86E0-A91ABA0743FD}" type="presParOf" srcId="{B1AE897F-D761-413E-8984-2C0402841B91}" destId="{5673DF4D-E431-443D-8694-E41C651555C2}" srcOrd="1" destOrd="0" presId="urn:microsoft.com/office/officeart/2005/8/layout/hierarchy1"/>
    <dgm:cxn modelId="{A7DA1710-758E-4D34-B9EE-739B4053C641}" type="presParOf" srcId="{7F84458F-60DA-41BB-9F17-E6C4F6DF4880}" destId="{A57CFA03-10BC-41C4-ABF0-A23F89ED92B3}"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wrap="square" lIns="92484" tIns="46242" rIns="92484" bIns="46242" numCol="1" anchor="t" anchorCtr="0" compatLnSpc="1">
            <a:prstTxWarp prst="textNoShape">
              <a:avLst/>
            </a:prstTxWarp>
          </a:bodyPr>
          <a:lstStyle>
            <a:lvl1pPr>
              <a:defRPr sz="1200">
                <a:latin typeface="Calibri" pitchFamily="-64" charset="0"/>
              </a:defRPr>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wrap="square" lIns="92484" tIns="46242" rIns="92484" bIns="46242" numCol="1" anchor="t" anchorCtr="0" compatLnSpc="1">
            <a:prstTxWarp prst="textNoShape">
              <a:avLst/>
            </a:prstTxWarp>
          </a:bodyPr>
          <a:lstStyle>
            <a:lvl1pPr algn="r">
              <a:defRPr sz="1200">
                <a:latin typeface="Calibri" pitchFamily="-64" charset="0"/>
              </a:defRPr>
            </a:lvl1pPr>
          </a:lstStyle>
          <a:p>
            <a:fld id="{57C9F6C1-53BA-4BBB-97B4-B6244B5CD8B8}" type="datetime1">
              <a:rPr lang="en-US"/>
              <a:pPr/>
              <a:t>4/14/2015</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wrap="square" lIns="92484" tIns="46242" rIns="92484" bIns="46242" numCol="1" anchor="b" anchorCtr="0" compatLnSpc="1">
            <a:prstTxWarp prst="textNoShape">
              <a:avLst/>
            </a:prstTxWarp>
          </a:bodyPr>
          <a:lstStyle>
            <a:lvl1pPr>
              <a:defRPr sz="1200">
                <a:latin typeface="Calibri" pitchFamily="-64" charset="0"/>
              </a:defRPr>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wrap="square" lIns="92484" tIns="46242" rIns="92484" bIns="46242" numCol="1" anchor="b" anchorCtr="0" compatLnSpc="1">
            <a:prstTxWarp prst="textNoShape">
              <a:avLst/>
            </a:prstTxWarp>
          </a:bodyPr>
          <a:lstStyle>
            <a:lvl1pPr algn="r">
              <a:defRPr sz="1200">
                <a:latin typeface="Calibri" pitchFamily="-64" charset="0"/>
              </a:defRPr>
            </a:lvl1pPr>
          </a:lstStyle>
          <a:p>
            <a:fld id="{D978487A-58C4-48C3-A38B-F2E104474A4E}" type="slidenum">
              <a:rPr lang="en-US"/>
              <a:pPr/>
              <a:t>‹#›</a:t>
            </a:fld>
            <a:endParaRPr lang="en-US" dirty="0"/>
          </a:p>
        </p:txBody>
      </p:sp>
    </p:spTree>
    <p:extLst>
      <p:ext uri="{BB962C8B-B14F-4D97-AF65-F5344CB8AC3E}">
        <p14:creationId xmlns:p14="http://schemas.microsoft.com/office/powerpoint/2010/main" xmlns="" val="31341943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wrap="square" lIns="92484" tIns="46242" rIns="92484" bIns="46242" numCol="1" anchor="t" anchorCtr="0" compatLnSpc="1">
            <a:prstTxWarp prst="textNoShape">
              <a:avLst/>
            </a:prstTxWarp>
          </a:bodyPr>
          <a:lstStyle>
            <a:lvl1pPr>
              <a:defRPr sz="1200">
                <a:latin typeface="Calibri" pitchFamily="-64" charset="0"/>
              </a:defRPr>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wrap="square" lIns="92484" tIns="46242" rIns="92484" bIns="46242" numCol="1" anchor="t" anchorCtr="0" compatLnSpc="1">
            <a:prstTxWarp prst="textNoShape">
              <a:avLst/>
            </a:prstTxWarp>
          </a:bodyPr>
          <a:lstStyle>
            <a:lvl1pPr algn="r">
              <a:defRPr sz="1200">
                <a:latin typeface="Calibri" pitchFamily="-64" charset="0"/>
              </a:defRPr>
            </a:lvl1pPr>
          </a:lstStyle>
          <a:p>
            <a:fld id="{810991C2-7CC6-4B45-BA6D-F6DE92D001D0}" type="datetime1">
              <a:rPr lang="en-US"/>
              <a:pPr/>
              <a:t>4/14/2015</a:t>
            </a:fld>
            <a:endParaRPr lang="en-US" dirty="0"/>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wrap="square" lIns="92484" tIns="46242" rIns="92484" bIns="46242"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wrap="square" lIns="92484" tIns="46242" rIns="92484" bIns="46242"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wrap="square" lIns="92484" tIns="46242" rIns="92484" bIns="46242" numCol="1" anchor="b" anchorCtr="0" compatLnSpc="1">
            <a:prstTxWarp prst="textNoShape">
              <a:avLst/>
            </a:prstTxWarp>
          </a:bodyPr>
          <a:lstStyle>
            <a:lvl1pPr>
              <a:defRPr sz="1200">
                <a:latin typeface="Calibri" pitchFamily="-64" charset="0"/>
              </a:defRPr>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wrap="square" lIns="92484" tIns="46242" rIns="92484" bIns="46242" numCol="1" anchor="b" anchorCtr="0" compatLnSpc="1">
            <a:prstTxWarp prst="textNoShape">
              <a:avLst/>
            </a:prstTxWarp>
          </a:bodyPr>
          <a:lstStyle>
            <a:lvl1pPr algn="r">
              <a:defRPr sz="1200">
                <a:latin typeface="Calibri" pitchFamily="-64" charset="0"/>
              </a:defRPr>
            </a:lvl1pPr>
          </a:lstStyle>
          <a:p>
            <a:fld id="{829599AC-CD18-4F14-B469-B034D02387DF}" type="slidenum">
              <a:rPr lang="en-US"/>
              <a:pPr/>
              <a:t>‹#›</a:t>
            </a:fld>
            <a:endParaRPr lang="en-US" dirty="0"/>
          </a:p>
        </p:txBody>
      </p:sp>
    </p:spTree>
    <p:extLst>
      <p:ext uri="{BB962C8B-B14F-4D97-AF65-F5344CB8AC3E}">
        <p14:creationId xmlns:p14="http://schemas.microsoft.com/office/powerpoint/2010/main" xmlns="" val="413275105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3pPr>
    <a:lvl4pPr marL="13716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4pPr>
    <a:lvl5pPr marL="18288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Depending on the state, one or both of the effective date slides will be used.</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4771D8-322F-431E-9855-CA76D7EB5828}" type="slidenum">
              <a:rPr lang="en-US"/>
              <a:pPr fontAlgn="base">
                <a:spcBef>
                  <a:spcPct val="0"/>
                </a:spcBef>
                <a:spcAft>
                  <a:spcPct val="0"/>
                </a:spcAft>
                <a:defRPr/>
              </a:pPr>
              <a:t>3</a:t>
            </a:fld>
            <a:endParaRPr lang="en-US" dirty="0"/>
          </a:p>
        </p:txBody>
      </p:sp>
    </p:spTree>
    <p:extLst>
      <p:ext uri="{BB962C8B-B14F-4D97-AF65-F5344CB8AC3E}">
        <p14:creationId xmlns:p14="http://schemas.microsoft.com/office/powerpoint/2010/main" xmlns="" val="2696854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In all circumstances in which a contribution has been made between the measurement date of the beginning net pension liability and the beginning of the initial period of implementation of Statement 68, recognize the amount of the contribution as a beginning deferred outflow of resources</a:t>
            </a:r>
          </a:p>
          <a:p>
            <a:pPr lvl="1"/>
            <a:r>
              <a:rPr lang="en-US" dirty="0" smtClean="0"/>
              <a:t>Other deferred outflows of resources/inflows of resources reported only if it is practical to determine </a:t>
            </a:r>
            <a:r>
              <a:rPr lang="en-US" i="1" dirty="0" smtClean="0"/>
              <a:t>all</a:t>
            </a:r>
            <a:r>
              <a:rPr lang="en-US" dirty="0" smtClean="0"/>
              <a:t> such amounts</a:t>
            </a:r>
          </a:p>
          <a:p>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20</a:t>
            </a:fld>
            <a:endParaRPr lang="en-US" dirty="0"/>
          </a:p>
        </p:txBody>
      </p:sp>
    </p:spTree>
    <p:extLst>
      <p:ext uri="{BB962C8B-B14F-4D97-AF65-F5344CB8AC3E}">
        <p14:creationId xmlns:p14="http://schemas.microsoft.com/office/powerpoint/2010/main" xmlns="" val="3573312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Because  Statement 62 did not pick up APB 16, 17, and the part of  30 on disposals, we had to compose a government oriented requirement.  It was impossible to “governmentalize” those  pre-1989 requirements  that governments had been applying.  </a:t>
            </a:r>
            <a:endParaRPr lang="en-US" sz="1600"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24</a:t>
            </a:fld>
            <a:endParaRPr lang="en-US"/>
          </a:p>
        </p:txBody>
      </p:sp>
    </p:spTree>
    <p:extLst>
      <p:ext uri="{BB962C8B-B14F-4D97-AF65-F5344CB8AC3E}">
        <p14:creationId xmlns:p14="http://schemas.microsoft.com/office/powerpoint/2010/main" xmlns="" val="4134798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Service to be continued  does not have to be the same scope as pre-combination—could be reduced scope  or some other modification of the old service.</a:t>
            </a:r>
            <a:endParaRPr lang="en-US" sz="1600"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25</a:t>
            </a:fld>
            <a:endParaRPr lang="en-US"/>
          </a:p>
        </p:txBody>
      </p:sp>
    </p:spTree>
    <p:extLst>
      <p:ext uri="{BB962C8B-B14F-4D97-AF65-F5344CB8AC3E}">
        <p14:creationId xmlns:p14="http://schemas.microsoft.com/office/powerpoint/2010/main" xmlns="" val="88229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Our counterpart to the FASB’s definitions of a “Business” and  a “non-profit activity.”</a:t>
            </a:r>
            <a:endParaRPr lang="en-US" sz="1600"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26</a:t>
            </a:fld>
            <a:endParaRPr lang="en-US"/>
          </a:p>
        </p:txBody>
      </p:sp>
    </p:spTree>
    <p:extLst>
      <p:ext uri="{BB962C8B-B14F-4D97-AF65-F5344CB8AC3E}">
        <p14:creationId xmlns:p14="http://schemas.microsoft.com/office/powerpoint/2010/main" xmlns="" val="3991002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53085">
              <a:defRPr/>
            </a:pPr>
            <a:r>
              <a:rPr lang="en-US" dirty="0" smtClean="0"/>
              <a:t>There are three deciding factors regarding how to account for a combination: Is consideration</a:t>
            </a:r>
            <a:r>
              <a:rPr lang="en-US" baseline="0" dirty="0" smtClean="0"/>
              <a:t> given? Does it involve operations or a full entity? Does it create a new government or continue an existing government?</a:t>
            </a:r>
          </a:p>
          <a:p>
            <a:pPr marL="0" lvl="1" defTabSz="453085">
              <a:defRPr/>
            </a:pPr>
            <a:endParaRPr lang="en-US" baseline="0" dirty="0" smtClean="0"/>
          </a:p>
          <a:p>
            <a:pPr marL="0" lvl="1" defTabSz="453085">
              <a:defRPr/>
            </a:pPr>
            <a:r>
              <a:rPr lang="en-US" dirty="0" smtClean="0"/>
              <a:t>Definition of operations: </a:t>
            </a:r>
            <a:r>
              <a:rPr lang="en-US" sz="2400" dirty="0" smtClean="0"/>
              <a:t>An integrated set of activities with associated assets and liabilities that is conducted and managed for the purpose of providing identifiable services with associated assets and liabilities</a:t>
            </a:r>
          </a:p>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27</a:t>
            </a:fld>
            <a:endParaRPr lang="en-US"/>
          </a:p>
        </p:txBody>
      </p:sp>
    </p:spTree>
    <p:extLst>
      <p:ext uri="{BB962C8B-B14F-4D97-AF65-F5344CB8AC3E}">
        <p14:creationId xmlns:p14="http://schemas.microsoft.com/office/powerpoint/2010/main" xmlns="" val="3811738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600" dirty="0" smtClean="0"/>
              <a:t>Carrying value requirement is similar to pooling of interests in APB 16</a:t>
            </a:r>
          </a:p>
          <a:p>
            <a:pPr defTabSz="906170">
              <a:defRPr/>
            </a:pPr>
            <a:r>
              <a:rPr lang="en-US" sz="1600" dirty="0" smtClean="0"/>
              <a:t>“Fresh start” means that there is no prior period .  Nothing to restate.</a:t>
            </a:r>
          </a:p>
          <a:p>
            <a:r>
              <a:rPr lang="en-US" sz="1600" dirty="0" smtClean="0"/>
              <a:t>If the entity to be merged in is not governmental or has not applied governmental GAAP, conversion is required.</a:t>
            </a:r>
          </a:p>
          <a:p>
            <a:r>
              <a:rPr lang="en-US" sz="1600" dirty="0" smtClean="0"/>
              <a:t>If the assets, deferred outflows of resources, liabilities, or deferred inflows of resources of one or more of the merging entities are not recognized in conformity with authoritative guidance, those elements should be adjusted to bring them into conformity with that guidance before the merged government recognizes the combined assets, deferred outflows of resources, liabilities, and deferred inflows of resources.</a:t>
            </a:r>
            <a:endParaRPr lang="en-US" sz="1600" dirty="0" smtClean="0"/>
          </a:p>
          <a:p>
            <a:r>
              <a:rPr lang="en-US" sz="1600" dirty="0" smtClean="0"/>
              <a:t>When it is a continuing entity combination and the combination date is not the start of the reporting period, it may be necessary to eliminate or reclassify transactions between the  merging entities that took place  during the year but before the combination date.  (consistent with the internal eliminations requirements in 34)</a:t>
            </a:r>
            <a:endParaRPr lang="en-US" sz="1600" dirty="0"/>
          </a:p>
        </p:txBody>
      </p:sp>
      <p:sp>
        <p:nvSpPr>
          <p:cNvPr id="4" name="Slide Number Placeholder 3"/>
          <p:cNvSpPr>
            <a:spLocks noGrp="1"/>
          </p:cNvSpPr>
          <p:nvPr>
            <p:ph type="sldNum" sz="quarter" idx="10"/>
          </p:nvPr>
        </p:nvSpPr>
        <p:spPr/>
        <p:txBody>
          <a:bodyPr/>
          <a:lstStyle/>
          <a:p>
            <a:fld id="{370DD549-82B5-4DED-9897-56009152D911}" type="slidenum">
              <a:rPr lang="en-US" smtClean="0"/>
              <a:pPr/>
              <a:t>28</a:t>
            </a:fld>
            <a:endParaRPr lang="en-US" dirty="0"/>
          </a:p>
        </p:txBody>
      </p:sp>
    </p:spTree>
    <p:extLst>
      <p:ext uri="{BB962C8B-B14F-4D97-AF65-F5344CB8AC3E}">
        <p14:creationId xmlns:p14="http://schemas.microsoft.com/office/powerpoint/2010/main" xmlns="" val="3357993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29</a:t>
            </a:fld>
            <a:endParaRPr lang="en-US"/>
          </a:p>
        </p:txBody>
      </p:sp>
    </p:spTree>
    <p:extLst>
      <p:ext uri="{BB962C8B-B14F-4D97-AF65-F5344CB8AC3E}">
        <p14:creationId xmlns:p14="http://schemas.microsoft.com/office/powerpoint/2010/main" xmlns="" val="2560151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30</a:t>
            </a:fld>
            <a:endParaRPr lang="en-US"/>
          </a:p>
        </p:txBody>
      </p:sp>
    </p:spTree>
    <p:extLst>
      <p:ext uri="{BB962C8B-B14F-4D97-AF65-F5344CB8AC3E}">
        <p14:creationId xmlns:p14="http://schemas.microsoft.com/office/powerpoint/2010/main" xmlns="" val="54844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Paragraph 110 in the BFC provides for an alternative to writing down the nonfinancial assets acquired  when it appears that there is a bargain purchase.  </a:t>
            </a:r>
          </a:p>
          <a:p>
            <a:r>
              <a:rPr lang="en-US" sz="1400" dirty="0" smtClean="0"/>
              <a:t>“The </a:t>
            </a:r>
            <a:r>
              <a:rPr lang="en-US" sz="1400" dirty="0"/>
              <a:t>Board also considered the potential for an acquisition in which excess net position received represents neither a bargain purchase nor a contribution from the acquiree.  An acquiree may accept a lower purchase price in recognition of obligations or commitments that are not currently required by generally accepted accounting principles to be recognized as liabilities.  For example, a negotiated acquisition price may be affected by a significant contingency or certain postemployment benefit obligations that, if required to be recognized, would result in additional liabilities being assumed by the acquirer. The Board concluded that in those situations, governments should use professional judgment in determining the most faithfully representative disposition of the excess net position received. </a:t>
            </a:r>
            <a:r>
              <a:rPr lang="en-US" sz="1400" dirty="0" smtClean="0"/>
              <a:t>“</a:t>
            </a:r>
            <a:endParaRPr lang="en-US" sz="1400"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31</a:t>
            </a:fld>
            <a:endParaRPr lang="en-US"/>
          </a:p>
        </p:txBody>
      </p:sp>
    </p:spTree>
    <p:extLst>
      <p:ext uri="{BB962C8B-B14F-4D97-AF65-F5344CB8AC3E}">
        <p14:creationId xmlns:p14="http://schemas.microsoft.com/office/powerpoint/2010/main" xmlns="" val="3838957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For mergers and transfers of operations,  carrying values for capital  assets may need to be adjusted for impairment</a:t>
            </a:r>
            <a:endParaRPr lang="en-US" sz="1800"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32</a:t>
            </a:fld>
            <a:endParaRPr lang="en-US"/>
          </a:p>
        </p:txBody>
      </p:sp>
    </p:spTree>
    <p:extLst>
      <p:ext uri="{BB962C8B-B14F-4D97-AF65-F5344CB8AC3E}">
        <p14:creationId xmlns:p14="http://schemas.microsoft.com/office/powerpoint/2010/main" xmlns="" val="3941077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4771D8-322F-431E-9855-CA76D7EB5828}" type="slidenum">
              <a:rPr lang="en-US"/>
              <a:pPr fontAlgn="base">
                <a:spcBef>
                  <a:spcPct val="0"/>
                </a:spcBef>
                <a:spcAft>
                  <a:spcPct val="0"/>
                </a:spcAft>
                <a:defRPr/>
              </a:pPr>
              <a:t>4</a:t>
            </a:fld>
            <a:endParaRPr lang="en-US" dirty="0"/>
          </a:p>
        </p:txBody>
      </p:sp>
    </p:spTree>
    <p:extLst>
      <p:ext uri="{BB962C8B-B14F-4D97-AF65-F5344CB8AC3E}">
        <p14:creationId xmlns:p14="http://schemas.microsoft.com/office/powerpoint/2010/main" xmlns="" val="282548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For mergers and transfers of operations,  carrying values for capital  assets may need to be adjusted for impairment</a:t>
            </a:r>
            <a:endParaRPr lang="en-US" sz="1800"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33</a:t>
            </a:fld>
            <a:endParaRPr lang="en-US"/>
          </a:p>
        </p:txBody>
      </p:sp>
    </p:spTree>
    <p:extLst>
      <p:ext uri="{BB962C8B-B14F-4D97-AF65-F5344CB8AC3E}">
        <p14:creationId xmlns:p14="http://schemas.microsoft.com/office/powerpoint/2010/main" xmlns="" val="3941077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34</a:t>
            </a:fld>
            <a:endParaRPr lang="en-US"/>
          </a:p>
        </p:txBody>
      </p:sp>
    </p:spTree>
    <p:extLst>
      <p:ext uri="{BB962C8B-B14F-4D97-AF65-F5344CB8AC3E}">
        <p14:creationId xmlns:p14="http://schemas.microsoft.com/office/powerpoint/2010/main" xmlns="" val="2375378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35</a:t>
            </a:fld>
            <a:endParaRPr lang="en-US"/>
          </a:p>
        </p:txBody>
      </p:sp>
    </p:spTree>
    <p:extLst>
      <p:ext uri="{BB962C8B-B14F-4D97-AF65-F5344CB8AC3E}">
        <p14:creationId xmlns:p14="http://schemas.microsoft.com/office/powerpoint/2010/main" xmlns="" val="536938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Statement</a:t>
            </a:r>
            <a:r>
              <a:rPr lang="en-US" baseline="0" dirty="0" smtClean="0"/>
              <a:t> has three parts: measurement, application, and disclosure</a:t>
            </a:r>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37</a:t>
            </a:fld>
            <a:endParaRPr lang="en-US" dirty="0"/>
          </a:p>
        </p:txBody>
      </p:sp>
    </p:spTree>
    <p:extLst>
      <p:ext uri="{BB962C8B-B14F-4D97-AF65-F5344CB8AC3E}">
        <p14:creationId xmlns:p14="http://schemas.microsoft.com/office/powerpoint/2010/main" xmlns="" val="1569522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Governments do not</a:t>
            </a:r>
            <a:r>
              <a:rPr lang="en-US" baseline="0" dirty="0" smtClean="0"/>
              <a:t> have the option to selectively apply fair value to any asset or liability</a:t>
            </a:r>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38</a:t>
            </a:fld>
            <a:endParaRPr lang="en-US" dirty="0"/>
          </a:p>
        </p:txBody>
      </p:sp>
    </p:spTree>
    <p:extLst>
      <p:ext uri="{BB962C8B-B14F-4D97-AF65-F5344CB8AC3E}">
        <p14:creationId xmlns:p14="http://schemas.microsoft.com/office/powerpoint/2010/main" xmlns="" val="1178347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disclosures</a:t>
            </a:r>
            <a:r>
              <a:rPr lang="en-US" baseline="0" dirty="0" smtClean="0"/>
              <a:t> apply to both recurring and non-recurring measurements unless otherwise noted.</a:t>
            </a:r>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41</a:t>
            </a:fld>
            <a:endParaRPr lang="en-US" dirty="0"/>
          </a:p>
        </p:txBody>
      </p:sp>
    </p:spTree>
    <p:extLst>
      <p:ext uri="{BB962C8B-B14F-4D97-AF65-F5344CB8AC3E}">
        <p14:creationId xmlns:p14="http://schemas.microsoft.com/office/powerpoint/2010/main" xmlns="" val="2115237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smtClean="0"/>
              <a:t>These slides presume a presentation that previously addressed pensions. If not, flesh</a:t>
            </a:r>
            <a:r>
              <a:rPr lang="en-US" b="1" i="1" u="sng" baseline="0" dirty="0" smtClean="0"/>
              <a:t> out with adapted slides from pension presentation.</a:t>
            </a:r>
            <a:endParaRPr lang="en-US" b="1" i="1" u="sng"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43</a:t>
            </a:fld>
            <a:endParaRPr lang="en-US" dirty="0"/>
          </a:p>
        </p:txBody>
      </p:sp>
    </p:spTree>
    <p:extLst>
      <p:ext uri="{BB962C8B-B14F-4D97-AF65-F5344CB8AC3E}">
        <p14:creationId xmlns:p14="http://schemas.microsoft.com/office/powerpoint/2010/main" xmlns="" val="4268530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xmlns="" val="3332873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67FE8-6F20-49C1-BC45-7C156291F442}" type="slidenum">
              <a:rPr lang="en-US" smtClean="0"/>
              <a:pPr/>
              <a:t>48</a:t>
            </a:fld>
            <a:endParaRPr lang="en-US"/>
          </a:p>
        </p:txBody>
      </p:sp>
    </p:spTree>
    <p:extLst>
      <p:ext uri="{BB962C8B-B14F-4D97-AF65-F5344CB8AC3E}">
        <p14:creationId xmlns:p14="http://schemas.microsoft.com/office/powerpoint/2010/main" xmlns="" val="3096804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hierarchy of generally accepted accounting principles (GAAP hierarchy) comprises the types of guidance that state and local governments follow when preparing GAAP-based financial statements </a:t>
            </a:r>
          </a:p>
          <a:p>
            <a:r>
              <a:rPr lang="en-US" dirty="0" smtClean="0"/>
              <a:t>The GAAP hierarchy lists the order of priority for pronouncements to which a government should look for guidance</a:t>
            </a:r>
          </a:p>
          <a:p>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49</a:t>
            </a:fld>
            <a:endParaRPr lang="en-US" dirty="0"/>
          </a:p>
        </p:txBody>
      </p:sp>
    </p:spTree>
    <p:extLst>
      <p:ext uri="{BB962C8B-B14F-4D97-AF65-F5344CB8AC3E}">
        <p14:creationId xmlns:p14="http://schemas.microsoft.com/office/powerpoint/2010/main" xmlns="" val="226326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employers need to work with their plans regarding the selection</a:t>
            </a:r>
            <a:r>
              <a:rPr lang="en-US" baseline="0" dirty="0" smtClean="0"/>
              <a:t> of these dates.</a:t>
            </a:r>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9</a:t>
            </a:fld>
            <a:endParaRPr lang="en-US" dirty="0"/>
          </a:p>
        </p:txBody>
      </p:sp>
    </p:spTree>
    <p:extLst>
      <p:ext uri="{BB962C8B-B14F-4D97-AF65-F5344CB8AC3E}">
        <p14:creationId xmlns:p14="http://schemas.microsoft.com/office/powerpoint/2010/main" xmlns="" val="304105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xmlns="" val="3332873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March </a:t>
            </a:r>
            <a:r>
              <a:rPr lang="en-US" baseline="0" dirty="0" smtClean="0"/>
              <a:t>6 – Comment Period End Date; April 8-10 Public Hearings; </a:t>
            </a:r>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58</a:t>
            </a:fld>
            <a:endParaRPr lang="en-US" dirty="0">
              <a:solidFill>
                <a:prstClr val="black"/>
              </a:solidFill>
            </a:endParaRPr>
          </a:p>
        </p:txBody>
      </p:sp>
    </p:spTree>
    <p:extLst>
      <p:ext uri="{BB962C8B-B14F-4D97-AF65-F5344CB8AC3E}">
        <p14:creationId xmlns:p14="http://schemas.microsoft.com/office/powerpoint/2010/main" xmlns="" val="3332873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u="sng"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59</a:t>
            </a:fld>
            <a:endParaRPr lang="en-US" dirty="0"/>
          </a:p>
        </p:txBody>
      </p:sp>
    </p:spTree>
    <p:extLst>
      <p:ext uri="{BB962C8B-B14F-4D97-AF65-F5344CB8AC3E}">
        <p14:creationId xmlns:p14="http://schemas.microsoft.com/office/powerpoint/2010/main" xmlns="" val="4268530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PV </a:t>
            </a:r>
            <a:r>
              <a:rPr lang="en-US" dirty="0" err="1" smtClean="0"/>
              <a:t>chptr</a:t>
            </a:r>
            <a:r>
              <a:rPr lang="en-US" dirty="0" smtClean="0"/>
              <a:t>.</a:t>
            </a:r>
            <a:r>
              <a:rPr lang="en-US" baseline="0" dirty="0" smtClean="0"/>
              <a:t> 1 </a:t>
            </a:r>
            <a:r>
              <a:rPr lang="en-US" dirty="0" smtClean="0"/>
              <a:t>¶10, </a:t>
            </a:r>
            <a:endParaRPr lang="en-US" dirty="0"/>
          </a:p>
        </p:txBody>
      </p:sp>
      <p:sp>
        <p:nvSpPr>
          <p:cNvPr id="4" name="Slide Number Placeholder 3"/>
          <p:cNvSpPr>
            <a:spLocks noGrp="1"/>
          </p:cNvSpPr>
          <p:nvPr>
            <p:ph type="sldNum" sz="quarter" idx="10"/>
          </p:nvPr>
        </p:nvSpPr>
        <p:spPr/>
        <p:txBody>
          <a:bodyPr/>
          <a:lstStyle/>
          <a:p>
            <a:fld id="{BC567FE8-6F20-49C1-BC45-7C156291F442}" type="slidenum">
              <a:rPr lang="en-US" smtClean="0"/>
              <a:pPr/>
              <a:t>61</a:t>
            </a:fld>
            <a:endParaRPr lang="en-US"/>
          </a:p>
        </p:txBody>
      </p:sp>
    </p:spTree>
    <p:extLst>
      <p:ext uri="{BB962C8B-B14F-4D97-AF65-F5344CB8AC3E}">
        <p14:creationId xmlns:p14="http://schemas.microsoft.com/office/powerpoint/2010/main" xmlns="" val="1291596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Amortization of discount reported as interest revenue</a:t>
            </a:r>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63</a:t>
            </a:fld>
            <a:endParaRPr lang="en-US" dirty="0"/>
          </a:p>
        </p:txBody>
      </p:sp>
    </p:spTree>
    <p:extLst>
      <p:ext uri="{BB962C8B-B14F-4D97-AF65-F5344CB8AC3E}">
        <p14:creationId xmlns:p14="http://schemas.microsoft.com/office/powerpoint/2010/main" xmlns="" val="691683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38" eaLnBrk="1" fontAlgn="auto" hangingPunct="1">
              <a:spcBef>
                <a:spcPts val="0"/>
              </a:spcBef>
              <a:spcAft>
                <a:spcPts val="0"/>
              </a:spcAft>
              <a:defRPr/>
            </a:pPr>
            <a:r>
              <a:rPr lang="en-US" dirty="0">
                <a:solidFill>
                  <a:prstClr val="black"/>
                </a:solidFill>
                <a:ea typeface="+mn-ea"/>
                <a:cs typeface="+mn-cs"/>
              </a:rPr>
              <a:t>PV </a:t>
            </a:r>
            <a:r>
              <a:rPr lang="en-US" dirty="0" err="1">
                <a:solidFill>
                  <a:prstClr val="black"/>
                </a:solidFill>
                <a:ea typeface="+mn-ea"/>
                <a:cs typeface="+mn-cs"/>
              </a:rPr>
              <a:t>chptr</a:t>
            </a:r>
            <a:r>
              <a:rPr lang="en-US" dirty="0">
                <a:solidFill>
                  <a:prstClr val="black"/>
                </a:solidFill>
                <a:ea typeface="+mn-ea"/>
                <a:cs typeface="+mn-cs"/>
              </a:rPr>
              <a:t>. 6 ¶3, 5</a:t>
            </a:r>
          </a:p>
          <a:p>
            <a:pPr defTabSz="924838" eaLnBrk="1" fontAlgn="auto" hangingPunct="1">
              <a:spcBef>
                <a:spcPts val="0"/>
              </a:spcBef>
              <a:spcAft>
                <a:spcPts val="0"/>
              </a:spcAft>
              <a:defRPr/>
            </a:pPr>
            <a:r>
              <a:rPr lang="en-US" dirty="0" smtClean="0"/>
              <a:t>“</a:t>
            </a:r>
            <a:r>
              <a:rPr lang="en-US" dirty="0">
                <a:ea typeface="+mn-ea"/>
                <a:cs typeface="+mn-cs"/>
              </a:rPr>
              <a:t>The Board chose not to base the definition of a short-term lease on the lease term (as defined in paragraph 2 of Chapter 3) because the lease term includes consideration of the probability of exercising renewal options. For example, if it was not considered probable at inception that a renewal option would be exercised, but it actually is exercised and extends the lease term beyond one year, the lease would no longer qualify for the short-term exception. The Board believes that the monitoring effort and the resultant reclassification would negate the cost relief offered by the short-term exception.” [</a:t>
            </a:r>
            <a:r>
              <a:rPr lang="en-US" dirty="0">
                <a:solidFill>
                  <a:prstClr val="black"/>
                </a:solidFill>
                <a:ea typeface="+mn-ea"/>
                <a:cs typeface="+mn-cs"/>
              </a:rPr>
              <a:t>PV </a:t>
            </a:r>
            <a:r>
              <a:rPr lang="en-US" dirty="0" err="1">
                <a:solidFill>
                  <a:prstClr val="black"/>
                </a:solidFill>
                <a:ea typeface="+mn-ea"/>
                <a:cs typeface="+mn-cs"/>
              </a:rPr>
              <a:t>chptr</a:t>
            </a:r>
            <a:r>
              <a:rPr lang="en-US" dirty="0">
                <a:solidFill>
                  <a:prstClr val="black"/>
                </a:solidFill>
                <a:ea typeface="+mn-ea"/>
                <a:cs typeface="+mn-cs"/>
              </a:rPr>
              <a:t>. 6 ¶5]</a:t>
            </a:r>
          </a:p>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64</a:t>
            </a:fld>
            <a:endParaRPr lang="en-US" dirty="0">
              <a:solidFill>
                <a:prstClr val="black"/>
              </a:solidFill>
            </a:endParaRPr>
          </a:p>
        </p:txBody>
      </p:sp>
    </p:spTree>
    <p:extLst>
      <p:ext uri="{BB962C8B-B14F-4D97-AF65-F5344CB8AC3E}">
        <p14:creationId xmlns:p14="http://schemas.microsoft.com/office/powerpoint/2010/main" xmlns="" val="3332873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65</a:t>
            </a:fld>
            <a:endParaRPr lang="en-US" dirty="0">
              <a:solidFill>
                <a:prstClr val="black"/>
              </a:solidFill>
            </a:endParaRPr>
          </a:p>
        </p:txBody>
      </p:sp>
    </p:spTree>
    <p:extLst>
      <p:ext uri="{BB962C8B-B14F-4D97-AF65-F5344CB8AC3E}">
        <p14:creationId xmlns:p14="http://schemas.microsoft.com/office/powerpoint/2010/main" xmlns="" val="3332873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u="sng"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66</a:t>
            </a:fld>
            <a:endParaRPr lang="en-US" dirty="0"/>
          </a:p>
        </p:txBody>
      </p:sp>
    </p:spTree>
    <p:extLst>
      <p:ext uri="{BB962C8B-B14F-4D97-AF65-F5344CB8AC3E}">
        <p14:creationId xmlns:p14="http://schemas.microsoft.com/office/powerpoint/2010/main" xmlns="" val="4268530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68</a:t>
            </a:fld>
            <a:endParaRPr lang="en-US" dirty="0">
              <a:solidFill>
                <a:prstClr val="black"/>
              </a:solidFill>
            </a:endParaRPr>
          </a:p>
        </p:txBody>
      </p:sp>
    </p:spTree>
    <p:extLst>
      <p:ext uri="{BB962C8B-B14F-4D97-AF65-F5344CB8AC3E}">
        <p14:creationId xmlns:p14="http://schemas.microsoft.com/office/powerpoint/2010/main" xmlns="" val="3332873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69</a:t>
            </a:fld>
            <a:endParaRPr lang="en-US" dirty="0">
              <a:solidFill>
                <a:prstClr val="black"/>
              </a:solidFill>
            </a:endParaRPr>
          </a:p>
        </p:txBody>
      </p:sp>
    </p:spTree>
    <p:extLst>
      <p:ext uri="{BB962C8B-B14F-4D97-AF65-F5344CB8AC3E}">
        <p14:creationId xmlns:p14="http://schemas.microsoft.com/office/powerpoint/2010/main" xmlns="" val="3332873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may be worth noting that the standards refer to a single discount rate that would produce the same present value of projected benefit payments as obtained by applying the two different rates.</a:t>
            </a:r>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12</a:t>
            </a:fld>
            <a:endParaRPr lang="en-US" dirty="0"/>
          </a:p>
        </p:txBody>
      </p:sp>
    </p:spTree>
    <p:extLst>
      <p:ext uri="{BB962C8B-B14F-4D97-AF65-F5344CB8AC3E}">
        <p14:creationId xmlns:p14="http://schemas.microsoft.com/office/powerpoint/2010/main" xmlns="" val="27726834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Assuming the government controls the resources based on the criteria in the previous slide</a:t>
            </a:r>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70</a:t>
            </a:fld>
            <a:endParaRPr lang="en-US" dirty="0">
              <a:solidFill>
                <a:prstClr val="black"/>
              </a:solidFill>
            </a:endParaRPr>
          </a:p>
        </p:txBody>
      </p:sp>
    </p:spTree>
    <p:extLst>
      <p:ext uri="{BB962C8B-B14F-4D97-AF65-F5344CB8AC3E}">
        <p14:creationId xmlns:p14="http://schemas.microsoft.com/office/powerpoint/2010/main" xmlns="" val="33328733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71</a:t>
            </a:fld>
            <a:endParaRPr lang="en-US" dirty="0">
              <a:solidFill>
                <a:prstClr val="black"/>
              </a:solidFill>
            </a:endParaRPr>
          </a:p>
        </p:txBody>
      </p:sp>
    </p:spTree>
    <p:extLst>
      <p:ext uri="{BB962C8B-B14F-4D97-AF65-F5344CB8AC3E}">
        <p14:creationId xmlns:p14="http://schemas.microsoft.com/office/powerpoint/2010/main" xmlns="" val="33328733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March </a:t>
            </a:r>
            <a:r>
              <a:rPr lang="en-US" baseline="0" dirty="0" smtClean="0"/>
              <a:t>6 – Comment Period End Date; April 8-10 Public Hearings; </a:t>
            </a:r>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72</a:t>
            </a:fld>
            <a:endParaRPr lang="en-US" dirty="0">
              <a:solidFill>
                <a:prstClr val="black"/>
              </a:solidFill>
            </a:endParaRPr>
          </a:p>
        </p:txBody>
      </p:sp>
    </p:spTree>
    <p:extLst>
      <p:ext uri="{BB962C8B-B14F-4D97-AF65-F5344CB8AC3E}">
        <p14:creationId xmlns:p14="http://schemas.microsoft.com/office/powerpoint/2010/main" xmlns="" val="3332873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67FE8-6F20-49C1-BC45-7C156291F442}" type="slidenum">
              <a:rPr lang="en-US" smtClean="0"/>
              <a:pPr/>
              <a:t>73</a:t>
            </a:fld>
            <a:endParaRPr lang="en-US"/>
          </a:p>
        </p:txBody>
      </p:sp>
    </p:spTree>
    <p:extLst>
      <p:ext uri="{BB962C8B-B14F-4D97-AF65-F5344CB8AC3E}">
        <p14:creationId xmlns:p14="http://schemas.microsoft.com/office/powerpoint/2010/main" xmlns="" val="30968049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1"/>
            <a:r>
              <a:rPr lang="en-US" dirty="0" smtClean="0"/>
              <a:t>The following portfolio maturity limits should be met:</a:t>
            </a:r>
          </a:p>
          <a:p>
            <a:pPr lvl="2"/>
            <a:r>
              <a:rPr lang="en-US" dirty="0" smtClean="0"/>
              <a:t>A pool should not acquire any instrument with a remaining maturity of greater than 397 calendar days;</a:t>
            </a:r>
          </a:p>
          <a:p>
            <a:pPr lvl="2"/>
            <a:r>
              <a:rPr lang="en-US" dirty="0" smtClean="0"/>
              <a:t>A pool should not maintain a dollar-weighted average portfolio maturity that exceeds 60 calendar days; and</a:t>
            </a:r>
          </a:p>
          <a:p>
            <a:pPr lvl="2"/>
            <a:r>
              <a:rPr lang="en-US" dirty="0" smtClean="0"/>
              <a:t>A pool should not maintain a dollar-weighted average portfolio maturity, determined without reference to the exceptions regarding interest rate readjustments that exceeds 120 calendar days.</a:t>
            </a:r>
          </a:p>
          <a:p>
            <a:pPr lvl="1"/>
            <a:r>
              <a:rPr lang="en-US" dirty="0" smtClean="0"/>
              <a:t>The following portfolio quality requirements should be met:</a:t>
            </a:r>
          </a:p>
          <a:p>
            <a:pPr lvl="2"/>
            <a:r>
              <a:rPr lang="en-US" dirty="0" smtClean="0"/>
              <a:t>Nationally Recognized Statistical Rating Organizations credit ratings should be used for as a benchmark for portfolio quality.</a:t>
            </a:r>
          </a:p>
          <a:p>
            <a:pPr lvl="2"/>
            <a:r>
              <a:rPr lang="en-US" dirty="0" smtClean="0"/>
              <a:t>A pool should not acquire second-tier securities. </a:t>
            </a:r>
          </a:p>
          <a:p>
            <a:pPr lvl="2"/>
            <a:r>
              <a:rPr lang="en-US" dirty="0" smtClean="0"/>
              <a:t>As of the reporting date, a pool should not hold more than 3 percent of total assets in securities that subsequently drop to second-tier after acquisition. </a:t>
            </a:r>
          </a:p>
          <a:p>
            <a:pPr lvl="1"/>
            <a:r>
              <a:rPr lang="en-US" dirty="0" smtClean="0"/>
              <a:t>The following portfolio diversification requirements should be met: </a:t>
            </a:r>
          </a:p>
          <a:p>
            <a:pPr lvl="2"/>
            <a:r>
              <a:rPr lang="en-US" dirty="0" smtClean="0"/>
              <a:t>The proposed portfolio diversification requirements should be applied as of the acquisition of each security. </a:t>
            </a:r>
          </a:p>
          <a:p>
            <a:pPr lvl="1"/>
            <a:r>
              <a:rPr lang="en-US" dirty="0" smtClean="0"/>
              <a:t>The following portfolio liquidity limits should be met:</a:t>
            </a:r>
          </a:p>
          <a:p>
            <a:pPr lvl="2"/>
            <a:r>
              <a:rPr lang="en-US" dirty="0" smtClean="0"/>
              <a:t>A pool may not acquire any illiquid security if, immediately after the acquisition, the pool would have invested more than 5 percent of its total assets in illiquid securities. </a:t>
            </a:r>
          </a:p>
          <a:p>
            <a:pPr lvl="2"/>
            <a:r>
              <a:rPr lang="en-US" dirty="0" smtClean="0"/>
              <a:t>A pool may not acquire any security other than a daily liquid asset if, immediately after the acquisition, the pool would have invested less than 10 percent of its total assets in daily liquid assets.</a:t>
            </a:r>
          </a:p>
          <a:p>
            <a:pPr lvl="2"/>
            <a:r>
              <a:rPr lang="en-US" dirty="0" smtClean="0"/>
              <a:t>A pool may not acquire any security other than a weekly liquid asset if, immediately after the acquisition, the pool would have invested less than 30 percent of its total assets in weekly liquid assets.</a:t>
            </a:r>
          </a:p>
          <a:p>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76</a:t>
            </a:fld>
            <a:endParaRPr lang="en-US" dirty="0"/>
          </a:p>
        </p:txBody>
      </p:sp>
    </p:spTree>
    <p:extLst>
      <p:ext uri="{BB962C8B-B14F-4D97-AF65-F5344CB8AC3E}">
        <p14:creationId xmlns:p14="http://schemas.microsoft.com/office/powerpoint/2010/main" xmlns="" val="22663970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77</a:t>
            </a:fld>
            <a:endParaRPr lang="en-US" dirty="0">
              <a:solidFill>
                <a:prstClr val="black"/>
              </a:solidFill>
            </a:endParaRPr>
          </a:p>
        </p:txBody>
      </p:sp>
    </p:spTree>
    <p:extLst>
      <p:ext uri="{BB962C8B-B14F-4D97-AF65-F5344CB8AC3E}">
        <p14:creationId xmlns:p14="http://schemas.microsoft.com/office/powerpoint/2010/main" xmlns="" val="33328733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67FE8-6F20-49C1-BC45-7C156291F442}" type="slidenum">
              <a:rPr lang="en-US" smtClean="0"/>
              <a:pPr/>
              <a:t>79</a:t>
            </a:fld>
            <a:endParaRPr lang="en-US"/>
          </a:p>
        </p:txBody>
      </p:sp>
    </p:spTree>
    <p:extLst>
      <p:ext uri="{BB962C8B-B14F-4D97-AF65-F5344CB8AC3E}">
        <p14:creationId xmlns:p14="http://schemas.microsoft.com/office/powerpoint/2010/main" xmlns="" val="30968049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March </a:t>
            </a:r>
            <a:r>
              <a:rPr lang="en-US" baseline="0" dirty="0" smtClean="0"/>
              <a:t>6 – Comment Period End Date; April 8-10 Public Hearings; </a:t>
            </a:r>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85</a:t>
            </a:fld>
            <a:endParaRPr lang="en-US" dirty="0">
              <a:solidFill>
                <a:prstClr val="black"/>
              </a:solidFill>
            </a:endParaRPr>
          </a:p>
        </p:txBody>
      </p:sp>
    </p:spTree>
    <p:extLst>
      <p:ext uri="{BB962C8B-B14F-4D97-AF65-F5344CB8AC3E}">
        <p14:creationId xmlns:p14="http://schemas.microsoft.com/office/powerpoint/2010/main" xmlns="" val="33328733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smtClean="0"/>
              <a:t>Last three projects should be included in 1-hour presentations only if to a group focused on BTAs,</a:t>
            </a:r>
            <a:r>
              <a:rPr lang="en-US" b="1" i="1" u="sng" baseline="0" dirty="0" smtClean="0"/>
              <a:t> such as NACUBO or APPA, but other items will have to come out to do so.</a:t>
            </a:r>
            <a:endParaRPr lang="en-US" b="1" i="1" u="sng" dirty="0"/>
          </a:p>
        </p:txBody>
      </p:sp>
      <p:sp>
        <p:nvSpPr>
          <p:cNvPr id="4" name="Slide Number Placeholder 3"/>
          <p:cNvSpPr>
            <a:spLocks noGrp="1"/>
          </p:cNvSpPr>
          <p:nvPr>
            <p:ph type="sldNum" sz="quarter" idx="10"/>
          </p:nvPr>
        </p:nvSpPr>
        <p:spPr/>
        <p:txBody>
          <a:bodyPr/>
          <a:lstStyle/>
          <a:p>
            <a:fld id="{BC567FE8-6F20-49C1-BC45-7C156291F442}" type="slidenum">
              <a:rPr lang="en-US" smtClean="0"/>
              <a:pPr/>
              <a:t>86</a:t>
            </a:fld>
            <a:endParaRPr lang="en-US"/>
          </a:p>
        </p:txBody>
      </p:sp>
    </p:spTree>
    <p:extLst>
      <p:ext uri="{BB962C8B-B14F-4D97-AF65-F5344CB8AC3E}">
        <p14:creationId xmlns:p14="http://schemas.microsoft.com/office/powerpoint/2010/main" xmlns="" val="30968049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Healthcare—many reporting entities were blending legally separate entities (mostly not-for-profit corporations and limited liability companies)</a:t>
            </a:r>
          </a:p>
          <a:p>
            <a:endParaRPr lang="en-US" dirty="0" smtClean="0"/>
          </a:p>
          <a:p>
            <a:r>
              <a:rPr lang="en-US" dirty="0" smtClean="0"/>
              <a:t>The Component Units found</a:t>
            </a:r>
            <a:r>
              <a:rPr lang="en-US" baseline="0" dirty="0" smtClean="0"/>
              <a:t> in these BTAs generally do not meet blending criteria in Statement 14, paragraph 53 as amended:</a:t>
            </a:r>
          </a:p>
          <a:p>
            <a:r>
              <a:rPr lang="en-US" baseline="0" dirty="0" smtClean="0"/>
              <a:t>1. Most NFP corporations have boards comprised of people of the community (not substantive same board ¶53a.)</a:t>
            </a:r>
          </a:p>
          <a:p>
            <a:r>
              <a:rPr lang="en-US" baseline="0" dirty="0" smtClean="0"/>
              <a:t>2. These CUs provide services directly to the community, not as internal service fund (¶53b)</a:t>
            </a:r>
          </a:p>
          <a:p>
            <a:r>
              <a:rPr lang="en-US" baseline="0" dirty="0" smtClean="0"/>
              <a:t>3. These CU are generally expected to pay for their own debt (¶c)</a:t>
            </a:r>
            <a:endParaRPr lang="en-US" dirty="0" smtClean="0"/>
          </a:p>
          <a:p>
            <a:endParaRPr lang="en-US" dirty="0" smtClean="0"/>
          </a:p>
          <a:p>
            <a:r>
              <a:rPr lang="en-US" dirty="0" smtClean="0"/>
              <a:t>User</a:t>
            </a:r>
            <a:r>
              <a:rPr lang="en-US" baseline="0" dirty="0" smtClean="0"/>
              <a:t> i</a:t>
            </a:r>
            <a:r>
              <a:rPr lang="en-US" dirty="0" smtClean="0"/>
              <a:t>nterviewees favored more detailed information about the component units than the condensed information currently required to be disclosed by GASB standards</a:t>
            </a:r>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87</a:t>
            </a:fld>
            <a:endParaRPr lang="en-US" dirty="0"/>
          </a:p>
        </p:txBody>
      </p:sp>
    </p:spTree>
    <p:extLst>
      <p:ext uri="{BB962C8B-B14F-4D97-AF65-F5344CB8AC3E}">
        <p14:creationId xmlns:p14="http://schemas.microsoft.com/office/powerpoint/2010/main" xmlns="" val="2229084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Projections of employer contributions</a:t>
            </a:r>
          </a:p>
          <a:p>
            <a:pPr lvl="1"/>
            <a:r>
              <a:rPr lang="en-US" dirty="0" smtClean="0"/>
              <a:t>Apply professional judgment if contribution amounts are established by statute, contract, or formal written policy</a:t>
            </a:r>
          </a:p>
          <a:p>
            <a:pPr lvl="2"/>
            <a:r>
              <a:rPr lang="en-US" dirty="0" smtClean="0"/>
              <a:t>Consider most recent 5-year contribution history</a:t>
            </a:r>
          </a:p>
          <a:p>
            <a:pPr lvl="2"/>
            <a:r>
              <a:rPr lang="en-US" dirty="0" smtClean="0"/>
              <a:t>Reflect all known events and conditions</a:t>
            </a:r>
          </a:p>
          <a:p>
            <a:pPr lvl="1"/>
            <a:r>
              <a:rPr lang="en-US" dirty="0" smtClean="0"/>
              <a:t>In other circumstances, projected contributions are limited to the average over the most recent 5 years</a:t>
            </a:r>
          </a:p>
          <a:p>
            <a:pPr lvl="2"/>
            <a:r>
              <a:rPr lang="en-US" dirty="0" smtClean="0"/>
              <a:t>May be modified by consideration of subsequent events</a:t>
            </a:r>
          </a:p>
          <a:p>
            <a:pPr lvl="2"/>
            <a:r>
              <a:rPr lang="en-US" dirty="0" smtClean="0"/>
              <a:t>Basis for average determined through professional judgment</a:t>
            </a:r>
          </a:p>
          <a:p>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13</a:t>
            </a:fld>
            <a:endParaRPr lang="en-US" dirty="0"/>
          </a:p>
        </p:txBody>
      </p:sp>
    </p:spTree>
    <p:extLst>
      <p:ext uri="{BB962C8B-B14F-4D97-AF65-F5344CB8AC3E}">
        <p14:creationId xmlns:p14="http://schemas.microsoft.com/office/powerpoint/2010/main" xmlns="" val="13792060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95"/>
              </a:spcAft>
            </a:pPr>
            <a:r>
              <a:rPr lang="en-US" altLang="en-US" dirty="0" smtClean="0">
                <a:solidFill>
                  <a:schemeClr val="tx1">
                    <a:lumMod val="85000"/>
                    <a:lumOff val="15000"/>
                  </a:schemeClr>
                </a:solidFill>
                <a:ea typeface="ＭＳ Ｐゴシック" pitchFamily="34" charset="-128"/>
                <a:cs typeface="Arial" charset="0"/>
              </a:rPr>
              <a:t>Blending required if any of the following is true</a:t>
            </a:r>
            <a:r>
              <a:rPr lang="en-US" altLang="en-US" dirty="0" smtClean="0">
                <a:ea typeface="ＭＳ Ｐゴシック" pitchFamily="34" charset="-128"/>
                <a:cs typeface="Arial" charset="0"/>
              </a:rPr>
              <a:t>:</a:t>
            </a:r>
          </a:p>
          <a:p>
            <a:pPr lvl="1">
              <a:spcAft>
                <a:spcPts val="595"/>
              </a:spcAft>
            </a:pPr>
            <a:r>
              <a:rPr lang="en-US" altLang="en-US" dirty="0" smtClean="0">
                <a:ea typeface="ＭＳ Ｐゴシック" pitchFamily="34" charset="-128"/>
                <a:cs typeface="Arial" charset="0"/>
              </a:rPr>
              <a:t>Primary government and component unit have substantively the same governing body AND</a:t>
            </a:r>
          </a:p>
          <a:p>
            <a:pPr lvl="2"/>
            <a:r>
              <a:rPr lang="en-US" altLang="en-US" sz="2000" dirty="0" smtClean="0">
                <a:ea typeface="ＭＳ Ｐゴシック" pitchFamily="34" charset="-128"/>
                <a:cs typeface="Arial" charset="0"/>
              </a:rPr>
              <a:t>A financial benefit/burden relationship exists, </a:t>
            </a:r>
            <a:r>
              <a:rPr lang="en-US" altLang="en-US" sz="2000" dirty="0" smtClean="0">
                <a:solidFill>
                  <a:schemeClr val="tx1">
                    <a:lumMod val="65000"/>
                    <a:lumOff val="35000"/>
                  </a:schemeClr>
                </a:solidFill>
                <a:ea typeface="ＭＳ Ｐゴシック" pitchFamily="34" charset="-128"/>
                <a:cs typeface="Arial" charset="0"/>
              </a:rPr>
              <a:t>OR</a:t>
            </a:r>
          </a:p>
          <a:p>
            <a:pPr lvl="2"/>
            <a:r>
              <a:rPr lang="en-US" altLang="en-US" sz="2000" dirty="0" smtClean="0">
                <a:ea typeface="ＭＳ Ｐゴシック" pitchFamily="34" charset="-128"/>
                <a:cs typeface="Arial" charset="0"/>
              </a:rPr>
              <a:t>Management (below the elected official level) of the primary government has “operational responsibility” for the activities of the component unit</a:t>
            </a:r>
          </a:p>
          <a:p>
            <a:pPr lvl="1"/>
            <a:r>
              <a:rPr lang="en-US" altLang="en-US" dirty="0" smtClean="0">
                <a:ea typeface="ＭＳ Ｐゴシック" pitchFamily="34" charset="-128"/>
                <a:cs typeface="Arial" charset="0"/>
              </a:rPr>
              <a:t>Services of the component unit exclusively benefit the primary government</a:t>
            </a:r>
          </a:p>
          <a:p>
            <a:pPr lvl="1"/>
            <a:r>
              <a:rPr lang="en-US" altLang="en-US" dirty="0" smtClean="0">
                <a:ea typeface="ＭＳ Ｐゴシック" pitchFamily="34" charset="-128"/>
                <a:cs typeface="Arial" charset="0"/>
              </a:rPr>
              <a:t>Debt of the component unit is expected to be repaid entirely or almost entirely with resources of the primary government</a:t>
            </a:r>
          </a:p>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88</a:t>
            </a:fld>
            <a:endParaRPr lang="en-US" dirty="0">
              <a:solidFill>
                <a:prstClr val="black"/>
              </a:solidFill>
            </a:endParaRPr>
          </a:p>
        </p:txBody>
      </p:sp>
    </p:spTree>
    <p:extLst>
      <p:ext uri="{BB962C8B-B14F-4D97-AF65-F5344CB8AC3E}">
        <p14:creationId xmlns:p14="http://schemas.microsoft.com/office/powerpoint/2010/main" xmlns="" val="33328733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89</a:t>
            </a:fld>
            <a:endParaRPr lang="en-US" dirty="0">
              <a:solidFill>
                <a:prstClr val="black"/>
              </a:solidFill>
            </a:endParaRPr>
          </a:p>
        </p:txBody>
      </p:sp>
    </p:spTree>
    <p:extLst>
      <p:ext uri="{BB962C8B-B14F-4D97-AF65-F5344CB8AC3E}">
        <p14:creationId xmlns:p14="http://schemas.microsoft.com/office/powerpoint/2010/main" xmlns="" val="33328733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90</a:t>
            </a:fld>
            <a:endParaRPr lang="en-US" dirty="0">
              <a:solidFill>
                <a:prstClr val="black"/>
              </a:solidFill>
            </a:endParaRPr>
          </a:p>
        </p:txBody>
      </p:sp>
    </p:spTree>
    <p:extLst>
      <p:ext uri="{BB962C8B-B14F-4D97-AF65-F5344CB8AC3E}">
        <p14:creationId xmlns:p14="http://schemas.microsoft.com/office/powerpoint/2010/main" xmlns="" val="3332873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a:t>
            </a:r>
            <a:r>
              <a:rPr lang="en-US" baseline="0" dirty="0" smtClean="0"/>
              <a:t> needs a Re-Branding Badly… the name is not proper or fitting of the transaction, but I cant make that change until the Board approves just that.</a:t>
            </a:r>
            <a:endParaRPr lang="en-US" dirty="0"/>
          </a:p>
        </p:txBody>
      </p:sp>
      <p:sp>
        <p:nvSpPr>
          <p:cNvPr id="4" name="Slide Number Placeholder 3"/>
          <p:cNvSpPr>
            <a:spLocks noGrp="1"/>
          </p:cNvSpPr>
          <p:nvPr>
            <p:ph type="sldNum" sz="quarter" idx="10"/>
          </p:nvPr>
        </p:nvSpPr>
        <p:spPr/>
        <p:txBody>
          <a:bodyPr/>
          <a:lstStyle/>
          <a:p>
            <a:fld id="{BC567FE8-6F20-49C1-BC45-7C156291F442}" type="slidenum">
              <a:rPr lang="en-US" smtClean="0"/>
              <a:pPr/>
              <a:t>91</a:t>
            </a:fld>
            <a:endParaRPr lang="en-US"/>
          </a:p>
        </p:txBody>
      </p:sp>
    </p:spTree>
    <p:extLst>
      <p:ext uri="{BB962C8B-B14F-4D97-AF65-F5344CB8AC3E}">
        <p14:creationId xmlns:p14="http://schemas.microsoft.com/office/powerpoint/2010/main" xmlns="" val="30968049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38" eaLnBrk="1" fontAlgn="auto" hangingPunct="1">
              <a:spcBef>
                <a:spcPts val="0"/>
              </a:spcBef>
              <a:spcAft>
                <a:spcPts val="0"/>
              </a:spcAft>
              <a:defRPr/>
            </a:pPr>
            <a:endParaRPr lang="en-US" baseline="0" dirty="0" smtClean="0"/>
          </a:p>
        </p:txBody>
      </p:sp>
      <p:sp>
        <p:nvSpPr>
          <p:cNvPr id="4" name="Slide Number Placeholder 3"/>
          <p:cNvSpPr>
            <a:spLocks noGrp="1"/>
          </p:cNvSpPr>
          <p:nvPr>
            <p:ph type="sldNum" sz="quarter" idx="10"/>
          </p:nvPr>
        </p:nvSpPr>
        <p:spPr/>
        <p:txBody>
          <a:bodyPr/>
          <a:lstStyle/>
          <a:p>
            <a:fld id="{BC567FE8-6F20-49C1-BC45-7C156291F442}"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xmlns="" val="10512296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085">
              <a:defRPr/>
            </a:pPr>
            <a:r>
              <a:rPr lang="en-US" dirty="0" smtClean="0"/>
              <a:t>Income Benefit is mostly measured using</a:t>
            </a:r>
            <a:r>
              <a:rPr lang="en-US" baseline="0" dirty="0" smtClean="0"/>
              <a:t> a </a:t>
            </a:r>
            <a:r>
              <a:rPr lang="en-US" dirty="0" smtClean="0"/>
              <a:t>Present Value technique</a:t>
            </a:r>
            <a:r>
              <a:rPr lang="en-US" baseline="0" dirty="0" smtClean="0"/>
              <a:t> – discounted cash flows. </a:t>
            </a:r>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94</a:t>
            </a:fld>
            <a:endParaRPr lang="en-US" dirty="0"/>
          </a:p>
        </p:txBody>
      </p:sp>
    </p:spTree>
    <p:extLst>
      <p:ext uri="{BB962C8B-B14F-4D97-AF65-F5344CB8AC3E}">
        <p14:creationId xmlns:p14="http://schemas.microsoft.com/office/powerpoint/2010/main" xmlns="" val="22014257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long list of criteria for asset recognition is designed to first determine that the government has an irrevocable right, outside the control of the donor, therefore the government can claim.  And second, to ensure the government can convert the asset to ‘cash’ (monetize the right) to demonstrate present service capacity.</a:t>
            </a:r>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95</a:t>
            </a:fld>
            <a:endParaRPr lang="en-US" dirty="0">
              <a:solidFill>
                <a:prstClr val="black"/>
              </a:solidFill>
            </a:endParaRPr>
          </a:p>
        </p:txBody>
      </p:sp>
    </p:spTree>
    <p:extLst>
      <p:ext uri="{BB962C8B-B14F-4D97-AF65-F5344CB8AC3E}">
        <p14:creationId xmlns:p14="http://schemas.microsoft.com/office/powerpoint/2010/main" xmlns="" val="33328733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085">
              <a:defRPr/>
            </a:pPr>
            <a:r>
              <a:rPr lang="en-US" dirty="0" smtClean="0"/>
              <a:t>Income Benefit is mostly measured using</a:t>
            </a:r>
            <a:r>
              <a:rPr lang="en-US" baseline="0" dirty="0" smtClean="0"/>
              <a:t> a </a:t>
            </a:r>
            <a:r>
              <a:rPr lang="en-US" dirty="0" smtClean="0"/>
              <a:t>Present Value technique</a:t>
            </a:r>
            <a:r>
              <a:rPr lang="en-US" baseline="0" dirty="0" smtClean="0"/>
              <a:t> – discounted cash flows. </a:t>
            </a:r>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96</a:t>
            </a:fld>
            <a:endParaRPr lang="en-US" dirty="0"/>
          </a:p>
        </p:txBody>
      </p:sp>
    </p:spTree>
    <p:extLst>
      <p:ext uri="{BB962C8B-B14F-4D97-AF65-F5344CB8AC3E}">
        <p14:creationId xmlns:p14="http://schemas.microsoft.com/office/powerpoint/2010/main" xmlns="" val="22014257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97</a:t>
            </a:fld>
            <a:endParaRPr lang="en-US" dirty="0">
              <a:solidFill>
                <a:prstClr val="black"/>
              </a:solidFill>
            </a:endParaRPr>
          </a:p>
        </p:txBody>
      </p:sp>
    </p:spTree>
    <p:extLst>
      <p:ext uri="{BB962C8B-B14F-4D97-AF65-F5344CB8AC3E}">
        <p14:creationId xmlns:p14="http://schemas.microsoft.com/office/powerpoint/2010/main" xmlns="" val="33328733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67FE8-6F20-49C1-BC45-7C156291F442}" type="slidenum">
              <a:rPr lang="en-US" smtClean="0"/>
              <a:pPr/>
              <a:t>98</a:t>
            </a:fld>
            <a:endParaRPr lang="en-US"/>
          </a:p>
        </p:txBody>
      </p:sp>
    </p:spTree>
    <p:extLst>
      <p:ext uri="{BB962C8B-B14F-4D97-AF65-F5344CB8AC3E}">
        <p14:creationId xmlns:p14="http://schemas.microsoft.com/office/powerpoint/2010/main" xmlns="" val="3096804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DROPs, the employee is “retired” for pension purposes</a:t>
            </a:r>
            <a:r>
              <a:rPr lang="en-US" baseline="0" dirty="0" smtClean="0"/>
              <a:t> but continues to work. The point here is that the ending date would be entry into the DROP, rather than the date on which the employee actually ceases to work.</a:t>
            </a:r>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14</a:t>
            </a:fld>
            <a:endParaRPr lang="en-US" dirty="0"/>
          </a:p>
        </p:txBody>
      </p:sp>
    </p:spTree>
    <p:extLst>
      <p:ext uri="{BB962C8B-B14F-4D97-AF65-F5344CB8AC3E}">
        <p14:creationId xmlns:p14="http://schemas.microsoft.com/office/powerpoint/2010/main" xmlns="" val="568865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Schedule of changes in NPL by source for current period. Finish</a:t>
            </a:r>
            <a:r>
              <a:rPr lang="en-US" baseline="0" dirty="0" smtClean="0"/>
              <a:t> by mentioning that these governments also will present an RSI schedule that is essentially the right-hand column for the past 10 years.</a:t>
            </a:r>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17</a:t>
            </a:fld>
            <a:endParaRPr lang="en-US" dirty="0"/>
          </a:p>
        </p:txBody>
      </p:sp>
    </p:spTree>
    <p:extLst>
      <p:ext uri="{BB962C8B-B14F-4D97-AF65-F5344CB8AC3E}">
        <p14:creationId xmlns:p14="http://schemas.microsoft.com/office/powerpoint/2010/main" xmlns="" val="34865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3085">
              <a:defRPr/>
            </a:pPr>
            <a:r>
              <a:rPr lang="en-US" b="1" dirty="0" smtClean="0"/>
              <a:t>Can be combined with schedule of changes in the net pension liability</a:t>
            </a:r>
          </a:p>
        </p:txBody>
      </p:sp>
      <p:sp>
        <p:nvSpPr>
          <p:cNvPr id="4" name="Slide Number Placeholder 3"/>
          <p:cNvSpPr>
            <a:spLocks noGrp="1"/>
          </p:cNvSpPr>
          <p:nvPr>
            <p:ph type="sldNum" sz="quarter" idx="10"/>
          </p:nvPr>
        </p:nvSpPr>
        <p:spPr/>
        <p:txBody>
          <a:bodyPr/>
          <a:lstStyle/>
          <a:p>
            <a:pPr>
              <a:defRPr/>
            </a:pPr>
            <a:fld id="{701E03BB-E72C-4041-A99D-BB09999BC141}" type="slidenum">
              <a:rPr lang="en-GB" smtClean="0"/>
              <a:pPr>
                <a:defRPr/>
              </a:pPr>
              <a:t>18</a:t>
            </a:fld>
            <a:endParaRPr lang="en-GB" dirty="0"/>
          </a:p>
        </p:txBody>
      </p:sp>
    </p:spTree>
    <p:extLst>
      <p:ext uri="{BB962C8B-B14F-4D97-AF65-F5344CB8AC3E}">
        <p14:creationId xmlns:p14="http://schemas.microsoft.com/office/powerpoint/2010/main" xmlns="" val="4281859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 government has no ADEC but has a statutorily or contractually established contribution instead, it would present that rather</a:t>
            </a:r>
            <a:r>
              <a:rPr lang="en-US" baseline="0" dirty="0" smtClean="0"/>
              <a:t> than the ADEC.</a:t>
            </a:r>
            <a:endParaRPr lang="en-US" dirty="0"/>
          </a:p>
        </p:txBody>
      </p:sp>
      <p:sp>
        <p:nvSpPr>
          <p:cNvPr id="4" name="Slide Number Placeholder 3"/>
          <p:cNvSpPr>
            <a:spLocks noGrp="1"/>
          </p:cNvSpPr>
          <p:nvPr>
            <p:ph type="sldNum" sz="quarter" idx="10"/>
          </p:nvPr>
        </p:nvSpPr>
        <p:spPr/>
        <p:txBody>
          <a:bodyPr/>
          <a:lstStyle/>
          <a:p>
            <a:pPr>
              <a:defRPr/>
            </a:pPr>
            <a:fld id="{701E03BB-E72C-4041-A99D-BB09999BC141}" type="slidenum">
              <a:rPr lang="en-GB" smtClean="0"/>
              <a:pPr>
                <a:defRPr/>
              </a:pPr>
              <a:t>19</a:t>
            </a:fld>
            <a:endParaRPr lang="en-GB" dirty="0"/>
          </a:p>
        </p:txBody>
      </p:sp>
    </p:spTree>
    <p:extLst>
      <p:ext uri="{BB962C8B-B14F-4D97-AF65-F5344CB8AC3E}">
        <p14:creationId xmlns:p14="http://schemas.microsoft.com/office/powerpoint/2010/main" xmlns="" val="765233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29DAE-7DDF-D742-9912-4524BC2E9E0C}" type="datetime1">
              <a:rPr lang="en-US" smtClean="0"/>
              <a:pPr/>
              <a:t>4/14/2015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678A430-2B5E-9C4F-A94E-0139B75F11B5}" type="slidenum">
              <a:rPr lang="en-US" smtClean="0"/>
              <a:pPr/>
              <a:t>‹#›</a:t>
            </a:fld>
            <a:endParaRPr lang="en-US" dirty="0"/>
          </a:p>
        </p:txBody>
      </p:sp>
    </p:spTree>
    <p:extLst>
      <p:ext uri="{BB962C8B-B14F-4D97-AF65-F5344CB8AC3E}">
        <p14:creationId xmlns:p14="http://schemas.microsoft.com/office/powerpoint/2010/main" xmlns="" val="91933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olling Ques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987" y="1652677"/>
            <a:ext cx="8566014" cy="4616099"/>
          </a:xfrm>
        </p:spPr>
        <p:txBody>
          <a:bodyPr/>
          <a:lstStyle>
            <a:lvl1pPr marL="0" indent="0">
              <a:spcAft>
                <a:spcPts val="500"/>
              </a:spcAft>
              <a:buClr>
                <a:srgbClr val="990033"/>
              </a:buClr>
              <a:buFontTx/>
              <a:buNone/>
              <a:defRPr sz="2200" b="1">
                <a:solidFill>
                  <a:schemeClr val="tx1"/>
                </a:solidFill>
                <a:latin typeface="Arial" pitchFamily="34" charset="0"/>
                <a:cs typeface="Arial" pitchFamily="34" charset="0"/>
              </a:defRPr>
            </a:lvl1pPr>
            <a:lvl2pPr marL="285750" indent="0" algn="l">
              <a:buClr>
                <a:srgbClr val="990033"/>
              </a:buClr>
              <a:buFont typeface="+mj-lt"/>
              <a:buNone/>
              <a:defRPr>
                <a:solidFill>
                  <a:srgbClr val="595959"/>
                </a:solidFill>
                <a:latin typeface="Arial" pitchFamily="34" charset="0"/>
                <a:cs typeface="Arial" pitchFamily="34" charset="0"/>
              </a:defRPr>
            </a:lvl2pPr>
            <a:lvl3pPr marL="574675" indent="0" algn="l">
              <a:buClr>
                <a:srgbClr val="990033"/>
              </a:buClr>
              <a:buFont typeface="+mj-lt"/>
              <a:buNone/>
              <a:defRPr>
                <a:solidFill>
                  <a:srgbClr val="595959"/>
                </a:solidFill>
                <a:latin typeface="Arial" pitchFamily="34" charset="0"/>
                <a:cs typeface="Arial" pitchFamily="34" charset="0"/>
              </a:defRPr>
            </a:lvl3pPr>
            <a:lvl4pPr marL="800100" indent="0" algn="l">
              <a:buClr>
                <a:srgbClr val="990033"/>
              </a:buClr>
              <a:buFont typeface="+mj-lt"/>
              <a:buNone/>
              <a:defRPr>
                <a:solidFill>
                  <a:srgbClr val="595959"/>
                </a:solidFill>
                <a:latin typeface="Arial" pitchFamily="34" charset="0"/>
                <a:cs typeface="Arial" pitchFamily="34" charset="0"/>
              </a:defRPr>
            </a:lvl4pPr>
            <a:lvl5pPr marL="1027113" indent="0" algn="l">
              <a:buClr>
                <a:srgbClr val="990033"/>
              </a:buClr>
              <a:buFont typeface="+mj-lt"/>
              <a:buNone/>
              <a:defRPr>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236078" y="537325"/>
            <a:ext cx="8907921" cy="905498"/>
          </a:xfrm>
          <a:prstGeom prst="rect">
            <a:avLst/>
          </a:prstGeom>
          <a:noFill/>
          <a:ln w="9525">
            <a:noFill/>
            <a:miter lim="800000"/>
            <a:headEnd/>
            <a:tailEnd/>
          </a:ln>
        </p:spPr>
        <p:txBody>
          <a:bodyPr/>
          <a:lstStyle/>
          <a:p>
            <a:pPr lvl="0"/>
            <a:r>
              <a:rPr lang="en-US" dirty="0" smtClean="0"/>
              <a:t>Click to edit Master title style</a:t>
            </a:r>
          </a:p>
        </p:txBody>
      </p:sp>
      <p:sp>
        <p:nvSpPr>
          <p:cNvPr id="4" name="Date Placeholder 3"/>
          <p:cNvSpPr>
            <a:spLocks noGrp="1"/>
          </p:cNvSpPr>
          <p:nvPr>
            <p:ph type="dt" sz="half" idx="10"/>
          </p:nvPr>
        </p:nvSpPr>
        <p:spPr/>
        <p:txBody>
          <a:bodyPr/>
          <a:lstStyle>
            <a:lvl1pPr>
              <a:defRPr/>
            </a:lvl1pPr>
          </a:lstStyle>
          <a:p>
            <a:pPr>
              <a:defRPr/>
            </a:pPr>
            <a:fld id="{A23DF37A-37EC-A943-9DC6-32967B28B908}" type="datetime1">
              <a:rPr lang="en-US" smtClean="0"/>
              <a:pPr>
                <a:defRPr/>
              </a:pPr>
              <a:t>4/14/2015</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3B91927F-2D24-4811-BB58-5AC3FC225352}" type="slidenum">
              <a:rPr lang="en-US"/>
              <a:pPr>
                <a:defRPr/>
              </a:pPr>
              <a:t>‹#›</a:t>
            </a:fld>
            <a:endParaRPr lang="en-US" dirty="0"/>
          </a:p>
        </p:txBody>
      </p:sp>
    </p:spTree>
    <p:extLst>
      <p:ext uri="{BB962C8B-B14F-4D97-AF65-F5344CB8AC3E}">
        <p14:creationId xmlns:p14="http://schemas.microsoft.com/office/powerpoint/2010/main" xmlns="" val="331073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5216" y="1636536"/>
            <a:ext cx="4194707" cy="46403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9571" y="1636536"/>
            <a:ext cx="4197927" cy="46403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236078" y="512902"/>
            <a:ext cx="8907921" cy="905498"/>
          </a:xfrm>
          <a:prstGeom prst="rect">
            <a:avLst/>
          </a:prstGeom>
          <a:noFill/>
          <a:ln w="9525">
            <a:noFill/>
            <a:miter lim="800000"/>
            <a:headEnd/>
            <a:tailEnd/>
          </a:ln>
        </p:spPr>
        <p:txBody>
          <a:bodyPr/>
          <a:lstStyle/>
          <a:p>
            <a:pPr lvl="0"/>
            <a:r>
              <a:rPr lang="en-US" dirty="0" smtClean="0"/>
              <a:t>Click to edit Master title style</a:t>
            </a:r>
          </a:p>
        </p:txBody>
      </p:sp>
      <p:sp>
        <p:nvSpPr>
          <p:cNvPr id="7" name="Date Placeholder 4"/>
          <p:cNvSpPr>
            <a:spLocks noGrp="1"/>
          </p:cNvSpPr>
          <p:nvPr>
            <p:ph type="dt" sz="half" idx="10"/>
          </p:nvPr>
        </p:nvSpPr>
        <p:spPr/>
        <p:txBody>
          <a:bodyPr/>
          <a:lstStyle>
            <a:lvl1pPr>
              <a:defRPr>
                <a:solidFill>
                  <a:schemeClr val="tx1">
                    <a:tint val="75000"/>
                  </a:schemeClr>
                </a:solidFill>
              </a:defRPr>
            </a:lvl1pPr>
          </a:lstStyle>
          <a:p>
            <a:pPr>
              <a:defRPr/>
            </a:pPr>
            <a:fld id="{7175D21F-0196-5643-8DB4-00D42412F8D6}" type="datetime1">
              <a:rPr lang="en-US" smtClean="0"/>
              <a:pPr>
                <a:defRPr/>
              </a:pPr>
              <a:t>4/14/2015</a:t>
            </a:fld>
            <a:endParaRPr lang="en-US" dirty="0"/>
          </a:p>
        </p:txBody>
      </p:sp>
      <p:sp>
        <p:nvSpPr>
          <p:cNvPr id="9" name="Slide Number Placeholder 6"/>
          <p:cNvSpPr>
            <a:spLocks noGrp="1"/>
          </p:cNvSpPr>
          <p:nvPr>
            <p:ph type="sldNum" sz="quarter" idx="11"/>
          </p:nvPr>
        </p:nvSpPr>
        <p:spPr/>
        <p:txBody>
          <a:bodyPr/>
          <a:lstStyle>
            <a:lvl1pPr>
              <a:defRPr>
                <a:solidFill>
                  <a:schemeClr val="bg1"/>
                </a:solidFill>
              </a:defRPr>
            </a:lvl1pPr>
          </a:lstStyle>
          <a:p>
            <a:pPr>
              <a:defRPr/>
            </a:pPr>
            <a:fld id="{0A10721A-5B89-432C-BE9D-876E99731B9E}" type="slidenum">
              <a:rPr lang="en-US"/>
              <a:pPr>
                <a:defRPr/>
              </a:pPr>
              <a:t>‹#›</a:t>
            </a:fld>
            <a:endParaRPr lang="en-US"/>
          </a:p>
        </p:txBody>
      </p:sp>
    </p:spTree>
    <p:extLst>
      <p:ext uri="{BB962C8B-B14F-4D97-AF65-F5344CB8AC3E}">
        <p14:creationId xmlns:p14="http://schemas.microsoft.com/office/powerpoint/2010/main" xmlns="" val="3637697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6079" y="537324"/>
            <a:ext cx="8907921" cy="89554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a:defRPr/>
            </a:pPr>
            <a:fld id="{3AE86094-EECA-5043-B16E-3F4815A779AF}" type="datetime1">
              <a:rPr lang="en-US" smtClean="0"/>
              <a:pPr>
                <a:defRPr/>
              </a:pPr>
              <a:t>4/14/2015</a:t>
            </a:fld>
            <a:endParaRPr lang="en-US" dirty="0"/>
          </a:p>
        </p:txBody>
      </p:sp>
      <p:sp>
        <p:nvSpPr>
          <p:cNvPr id="4" name="Slide Number Placeholder 3"/>
          <p:cNvSpPr>
            <a:spLocks noGrp="1"/>
          </p:cNvSpPr>
          <p:nvPr>
            <p:ph type="sldNum" sz="quarter" idx="11"/>
          </p:nvPr>
        </p:nvSpPr>
        <p:spPr/>
        <p:txBody>
          <a:bodyPr/>
          <a:lstStyle/>
          <a:p>
            <a:pPr>
              <a:defRPr/>
            </a:pPr>
            <a:fld id="{B8C3CD40-D32D-4A66-9ED6-B023972553E0}" type="slidenum">
              <a:rPr lang="en-US" smtClean="0"/>
              <a:pPr>
                <a:defRPr/>
              </a:pPr>
              <a:t>‹#›</a:t>
            </a:fld>
            <a:endParaRPr lang="en-US" dirty="0"/>
          </a:p>
        </p:txBody>
      </p:sp>
    </p:spTree>
    <p:extLst>
      <p:ext uri="{BB962C8B-B14F-4D97-AF65-F5344CB8AC3E}">
        <p14:creationId xmlns:p14="http://schemas.microsoft.com/office/powerpoint/2010/main" xmlns="" val="332995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0790C-0D46-7F4C-ACFE-886B78589784}" type="datetime1">
              <a:rPr lang="en-US" smtClean="0"/>
              <a:pPr/>
              <a:t>4/14/2015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678A430-2B5E-9C4F-A94E-0139B75F11B5}" type="slidenum">
              <a:rPr lang="en-US" smtClean="0"/>
              <a:pPr/>
              <a:t>‹#›</a:t>
            </a:fld>
            <a:endParaRPr lang="en-US" dirty="0"/>
          </a:p>
        </p:txBody>
      </p:sp>
    </p:spTree>
    <p:extLst>
      <p:ext uri="{BB962C8B-B14F-4D97-AF65-F5344CB8AC3E}">
        <p14:creationId xmlns:p14="http://schemas.microsoft.com/office/powerpoint/2010/main" xmlns="" val="2917226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5" name="TextBox 4"/>
          <p:cNvSpPr txBox="1"/>
          <p:nvPr userDrawn="1"/>
        </p:nvSpPr>
        <p:spPr>
          <a:xfrm>
            <a:off x="857250" y="3071813"/>
            <a:ext cx="185738" cy="369887"/>
          </a:xfrm>
          <a:prstGeom prst="rect">
            <a:avLst/>
          </a:prstGeom>
          <a:noFill/>
        </p:spPr>
        <p:txBody>
          <a:bodyPr wrap="none">
            <a:prstTxWarp prst="textNoShape">
              <a:avLst/>
            </a:prstTxWarp>
            <a:spAutoFit/>
          </a:bodyPr>
          <a:lstStyle/>
          <a:p>
            <a:endParaRPr lang="en-US" dirty="0">
              <a:latin typeface="Calibri" pitchFamily="-64" charset="0"/>
            </a:endParaRPr>
          </a:p>
        </p:txBody>
      </p:sp>
      <p:sp>
        <p:nvSpPr>
          <p:cNvPr id="2" name="Title 1"/>
          <p:cNvSpPr>
            <a:spLocks noGrp="1"/>
          </p:cNvSpPr>
          <p:nvPr>
            <p:ph type="ctrTitle"/>
          </p:nvPr>
        </p:nvSpPr>
        <p:spPr>
          <a:xfrm>
            <a:off x="759560" y="2054931"/>
            <a:ext cx="6704967" cy="1508924"/>
          </a:xfrm>
          <a:prstGeom prst="rect">
            <a:avLst/>
          </a:prstGeom>
        </p:spPr>
        <p:txBody>
          <a:bodyPr anchor="ctr">
            <a:noAutofit/>
          </a:bodyPr>
          <a:lstStyle>
            <a:lvl1pPr algn="l">
              <a:defRPr kumimoji="0" lang="en-US" sz="460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smtClean="0"/>
              <a:t>Click to edit Master title style</a:t>
            </a:r>
            <a:endParaRPr lang="en-US" dirty="0"/>
          </a:p>
        </p:txBody>
      </p:sp>
      <p:sp>
        <p:nvSpPr>
          <p:cNvPr id="6" name="Date Placeholder 5"/>
          <p:cNvSpPr>
            <a:spLocks noGrp="1"/>
          </p:cNvSpPr>
          <p:nvPr>
            <p:ph type="dt" sz="half" idx="10"/>
          </p:nvPr>
        </p:nvSpPr>
        <p:spPr/>
        <p:txBody>
          <a:bodyPr/>
          <a:lstStyle/>
          <a:p>
            <a:fld id="{B130843F-F533-7447-AD62-8C9A42A8064F}" type="datetime1">
              <a:rPr lang="en-US" smtClean="0"/>
              <a:pPr/>
              <a:t>4/14/2015</a:t>
            </a:fld>
            <a:endParaRPr lang="en-US" dirty="0"/>
          </a:p>
        </p:txBody>
      </p:sp>
      <p:sp>
        <p:nvSpPr>
          <p:cNvPr id="7" name="Slide Number Placeholder 6"/>
          <p:cNvSpPr>
            <a:spLocks noGrp="1"/>
          </p:cNvSpPr>
          <p:nvPr>
            <p:ph type="sldNum" sz="quarter" idx="11"/>
          </p:nvPr>
        </p:nvSpPr>
        <p:spPr/>
        <p:txBody>
          <a:bodyPr/>
          <a:lstStyle/>
          <a:p>
            <a:fld id="{2D86A998-937C-C345-9749-9154D609CA64}" type="slidenum">
              <a:rPr lang="en-US" smtClean="0"/>
              <a:pPr/>
              <a:t>‹#›</a:t>
            </a:fld>
            <a:endParaRPr lang="en-US" dirty="0"/>
          </a:p>
        </p:txBody>
      </p:sp>
      <p:sp>
        <p:nvSpPr>
          <p:cNvPr id="8" name="Footer Placeholder 7"/>
          <p:cNvSpPr>
            <a:spLocks noGrp="1"/>
          </p:cNvSpPr>
          <p:nvPr>
            <p:ph type="ftr" sz="quarter" idx="12"/>
          </p:nvPr>
        </p:nvSpPr>
        <p:spPr>
          <a:xfrm>
            <a:off x="3124200" y="6356350"/>
            <a:ext cx="2895600" cy="365125"/>
          </a:xfrm>
          <a:prstGeom prst="rect">
            <a:avLst/>
          </a:prstGeom>
        </p:spPr>
        <p:txBody>
          <a:bodyPr/>
          <a:lstStyle/>
          <a:p>
            <a:endParaRPr lang="en-US" dirty="0"/>
          </a:p>
        </p:txBody>
      </p:sp>
    </p:spTree>
    <p:extLst>
      <p:ext uri="{BB962C8B-B14F-4D97-AF65-F5344CB8AC3E}">
        <p14:creationId xmlns:p14="http://schemas.microsoft.com/office/powerpoint/2010/main" xmlns="" val="79274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28259-A68D-5247-9D45-C2948228A873}" type="datetime1">
              <a:rPr lang="en-US" smtClean="0"/>
              <a:pPr/>
              <a:t>4/14/2015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2D86A998-937C-C345-9749-9154D609CA64}" type="slidenum">
              <a:rPr lang="en-US" smtClean="0"/>
              <a:pPr/>
              <a:t>‹#›</a:t>
            </a:fld>
            <a:endParaRPr lang="en-US" dirty="0"/>
          </a:p>
        </p:txBody>
      </p:sp>
    </p:spTree>
    <p:extLst>
      <p:ext uri="{BB962C8B-B14F-4D97-AF65-F5344CB8AC3E}">
        <p14:creationId xmlns:p14="http://schemas.microsoft.com/office/powerpoint/2010/main" xmlns="" val="3042208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EF4142"/>
              </a:buClr>
              <a:buFont typeface="Wingdings" charset="2"/>
              <a:buChar char="§"/>
              <a:defRPr>
                <a:solidFill>
                  <a:schemeClr val="tx1"/>
                </a:solidFill>
                <a:latin typeface="Arial" pitchFamily="34" charset="0"/>
                <a:cs typeface="Arial" pitchFamily="34" charset="0"/>
              </a:defRPr>
            </a:lvl1pPr>
            <a:lvl2pPr>
              <a:buClr>
                <a:srgbClr val="EF4142"/>
              </a:buClr>
              <a:defRPr>
                <a:solidFill>
                  <a:srgbClr val="595959"/>
                </a:solidFill>
                <a:latin typeface="Arial" pitchFamily="34" charset="0"/>
                <a:cs typeface="Arial" pitchFamily="34" charset="0"/>
              </a:defRPr>
            </a:lvl2pPr>
            <a:lvl3pPr>
              <a:buClr>
                <a:srgbClr val="EF4142"/>
              </a:buClr>
              <a:buFont typeface="Wingdings" charset="2"/>
              <a:buChar char="§"/>
              <a:defRPr>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bwMode="auto">
          <a:xfrm>
            <a:off x="236079" y="537324"/>
            <a:ext cx="8561220" cy="897252"/>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Date Placeholder 3"/>
          <p:cNvSpPr>
            <a:spLocks noGrp="1"/>
          </p:cNvSpPr>
          <p:nvPr>
            <p:ph type="dt" sz="half" idx="10"/>
          </p:nvPr>
        </p:nvSpPr>
        <p:spPr/>
        <p:txBody>
          <a:bodyPr/>
          <a:lstStyle>
            <a:lvl1pPr>
              <a:defRPr/>
            </a:lvl1pPr>
          </a:lstStyle>
          <a:p>
            <a:pPr>
              <a:defRPr/>
            </a:pPr>
            <a:fld id="{F55DC854-4D3F-CA42-BC0D-08CEE4578A84}" type="datetime1">
              <a:rPr lang="en-US" smtClean="0"/>
              <a:pPr>
                <a:defRPr/>
              </a:pPr>
              <a:t>4/14/2015</a:t>
            </a:fld>
            <a:endParaRPr lang="en-US"/>
          </a:p>
        </p:txBody>
      </p:sp>
      <p:sp>
        <p:nvSpPr>
          <p:cNvPr id="5" name="Slide Number Placeholder 5"/>
          <p:cNvSpPr>
            <a:spLocks noGrp="1"/>
          </p:cNvSpPr>
          <p:nvPr>
            <p:ph type="sldNum" sz="quarter" idx="11"/>
          </p:nvPr>
        </p:nvSpPr>
        <p:spPr/>
        <p:txBody>
          <a:bodyPr/>
          <a:lstStyle>
            <a:lvl1pPr>
              <a:defRPr/>
            </a:lvl1pPr>
          </a:lstStyle>
          <a:p>
            <a:pPr>
              <a:defRPr/>
            </a:pPr>
            <a:fld id="{E62A3572-4079-43A9-BCE0-477ECCB5662A}" type="slidenum">
              <a:rPr lang="en-US"/>
              <a:pPr>
                <a:defRPr/>
              </a:pPr>
              <a:t>‹#›</a:t>
            </a:fld>
            <a:endParaRPr lang="en-US" dirty="0"/>
          </a:p>
        </p:txBody>
      </p:sp>
    </p:spTree>
    <p:extLst>
      <p:ext uri="{BB962C8B-B14F-4D97-AF65-F5344CB8AC3E}">
        <p14:creationId xmlns:p14="http://schemas.microsoft.com/office/powerpoint/2010/main" xmlns="" val="4108223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no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500"/>
              </a:spcBef>
              <a:buClr>
                <a:srgbClr val="EF4142"/>
              </a:buClr>
              <a:buFontTx/>
              <a:buNone/>
              <a:defRPr b="1" i="1" baseline="0">
                <a:solidFill>
                  <a:schemeClr val="tx1"/>
                </a:solidFill>
                <a:latin typeface="Arial" pitchFamily="34" charset="0"/>
                <a:cs typeface="Arial" pitchFamily="34" charset="0"/>
              </a:defRPr>
            </a:lvl1pPr>
            <a:lvl2pPr marL="287338" indent="-287338">
              <a:lnSpc>
                <a:spcPts val="2500"/>
              </a:lnSpc>
              <a:spcBef>
                <a:spcPts val="1000"/>
              </a:spcBef>
              <a:buClr>
                <a:srgbClr val="EF4142"/>
              </a:buClr>
              <a:buFont typeface="Wingdings" charset="2"/>
              <a:buChar char="§"/>
              <a:defRPr sz="2400">
                <a:solidFill>
                  <a:schemeClr val="tx1">
                    <a:lumMod val="95000"/>
                    <a:lumOff val="5000"/>
                  </a:schemeClr>
                </a:solidFill>
                <a:latin typeface="Arial" pitchFamily="34" charset="0"/>
                <a:cs typeface="Arial" pitchFamily="34" charset="0"/>
              </a:defRPr>
            </a:lvl2pPr>
            <a:lvl3pPr marL="574675" indent="-287338">
              <a:lnSpc>
                <a:spcPts val="2300"/>
              </a:lnSpc>
              <a:spcBef>
                <a:spcPts val="400"/>
              </a:spcBef>
              <a:buClr>
                <a:srgbClr val="EF4142"/>
              </a:buClr>
              <a:buFont typeface="Lucida Grande"/>
              <a:buChar char="-"/>
              <a:defRPr sz="2200">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236078" y="537324"/>
            <a:ext cx="8907921" cy="905498"/>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Date Placeholder 3"/>
          <p:cNvSpPr>
            <a:spLocks noGrp="1"/>
          </p:cNvSpPr>
          <p:nvPr>
            <p:ph type="dt" sz="half" idx="10"/>
          </p:nvPr>
        </p:nvSpPr>
        <p:spPr/>
        <p:txBody>
          <a:bodyPr/>
          <a:lstStyle>
            <a:lvl1pPr>
              <a:defRPr/>
            </a:lvl1pPr>
          </a:lstStyle>
          <a:p>
            <a:pPr>
              <a:defRPr/>
            </a:pPr>
            <a:fld id="{3A6692F8-7238-7749-8930-871F4066E968}" type="datetime1">
              <a:rPr lang="en-US" smtClean="0"/>
              <a:pPr>
                <a:defRPr/>
              </a:pPr>
              <a:t>4/14/2015</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E99B4265-B998-4734-8F0D-919E77C54A4D}" type="slidenum">
              <a:rPr lang="en-US"/>
              <a:pPr>
                <a:defRPr/>
              </a:pPr>
              <a:t>‹#›</a:t>
            </a:fld>
            <a:endParaRPr lang="en-US" dirty="0"/>
          </a:p>
        </p:txBody>
      </p:sp>
    </p:spTree>
    <p:extLst>
      <p:ext uri="{BB962C8B-B14F-4D97-AF65-F5344CB8AC3E}">
        <p14:creationId xmlns:p14="http://schemas.microsoft.com/office/powerpoint/2010/main" xmlns="" val="3378711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6721928" y="6270851"/>
            <a:ext cx="1745631" cy="287791"/>
          </a:xfrm>
        </p:spPr>
        <p:txBody>
          <a:bodyPr/>
          <a:lstStyle>
            <a:lvl1pPr algn="r">
              <a:defRPr/>
            </a:lvl1pPr>
          </a:lstStyle>
          <a:p>
            <a:pPr>
              <a:defRPr/>
            </a:pPr>
            <a:fld id="{4130DEF3-7990-C04D-B0A1-6EB06A934826}" type="datetime1">
              <a:rPr lang="en-US" smtClean="0"/>
              <a:pPr>
                <a:defRPr/>
              </a:pPr>
              <a:t>4/14/2015</a:t>
            </a:fld>
            <a:endParaRPr lang="en-US" dirty="0"/>
          </a:p>
        </p:txBody>
      </p:sp>
      <p:sp>
        <p:nvSpPr>
          <p:cNvPr id="7" name="Title 1"/>
          <p:cNvSpPr>
            <a:spLocks noGrp="1"/>
          </p:cNvSpPr>
          <p:nvPr>
            <p:ph type="ctrTitle"/>
          </p:nvPr>
        </p:nvSpPr>
        <p:spPr>
          <a:xfrm>
            <a:off x="397197" y="1330043"/>
            <a:ext cx="6987361" cy="1509310"/>
          </a:xfrm>
        </p:spPr>
        <p:txBody>
          <a:bodyPr anchor="b">
            <a:normAutofit/>
          </a:bodyPr>
          <a:lstStyle>
            <a:lvl1pPr>
              <a:defRPr sz="3600">
                <a:solidFill>
                  <a:srgbClr val="355F9B"/>
                </a:solidFill>
                <a:latin typeface="Arial" pitchFamily="34" charset="0"/>
                <a:cs typeface="Arial" pitchFamily="34" charset="0"/>
              </a:defRPr>
            </a:lvl1pPr>
          </a:lstStyle>
          <a:p>
            <a:r>
              <a:rPr lang="en-US" smtClean="0"/>
              <a:t>Click to edit Master title style</a:t>
            </a:r>
            <a:endParaRPr lang="en-US" dirty="0"/>
          </a:p>
        </p:txBody>
      </p:sp>
      <p:sp>
        <p:nvSpPr>
          <p:cNvPr id="8" name="Text Placeholder 9"/>
          <p:cNvSpPr>
            <a:spLocks noGrp="1"/>
          </p:cNvSpPr>
          <p:nvPr>
            <p:ph type="body" sz="quarter" idx="12"/>
          </p:nvPr>
        </p:nvSpPr>
        <p:spPr>
          <a:xfrm>
            <a:off x="430691" y="3011240"/>
            <a:ext cx="6125160" cy="1034617"/>
          </a:xfrm>
        </p:spPr>
        <p:txBody>
          <a:bodyPr/>
          <a:lstStyle>
            <a:lvl1pPr marL="0" indent="0">
              <a:lnSpc>
                <a:spcPts val="2400"/>
              </a:lnSpc>
              <a:spcBef>
                <a:spcPts val="0"/>
              </a:spcBef>
              <a:buNone/>
              <a:defRPr b="1"/>
            </a:lvl1pPr>
            <a:lvl2pPr marL="287337" indent="0">
              <a:buNone/>
              <a:defRPr b="1"/>
            </a:lvl2pPr>
            <a:lvl3pPr marL="574675" indent="0">
              <a:buNone/>
              <a:defRPr b="1"/>
            </a:lvl3pPr>
            <a:lvl4pPr marL="912812" indent="0">
              <a:buNone/>
              <a:defRPr b="1"/>
            </a:lvl4pPr>
            <a:lvl5pPr marL="1200150" indent="0">
              <a:buNone/>
              <a:defRPr b="1"/>
            </a:lvl5pPr>
          </a:lstStyle>
          <a:p>
            <a:pPr lvl="0"/>
            <a:r>
              <a:rPr lang="en-US" smtClean="0"/>
              <a:t>Click to edit Master text styles</a:t>
            </a:r>
          </a:p>
        </p:txBody>
      </p:sp>
      <p:sp>
        <p:nvSpPr>
          <p:cNvPr id="10" name="Text Placeholder 11"/>
          <p:cNvSpPr>
            <a:spLocks noGrp="1"/>
          </p:cNvSpPr>
          <p:nvPr>
            <p:ph type="body" sz="quarter" idx="13"/>
          </p:nvPr>
        </p:nvSpPr>
        <p:spPr>
          <a:xfrm>
            <a:off x="430691" y="4143191"/>
            <a:ext cx="6133745" cy="1072874"/>
          </a:xfrm>
        </p:spPr>
        <p:txBody>
          <a:bodyPr/>
          <a:lstStyle>
            <a:lvl1pPr marL="0" indent="0">
              <a:lnSpc>
                <a:spcPts val="2400"/>
              </a:lnSpc>
              <a:spcBef>
                <a:spcPts val="0"/>
              </a:spcBef>
              <a:buNone/>
              <a:defRPr sz="2000"/>
            </a:lvl1pPr>
            <a:lvl2pPr marL="287337" indent="0">
              <a:buNone/>
              <a:defRPr/>
            </a:lvl2pPr>
            <a:lvl3pPr marL="574675" indent="0">
              <a:buNone/>
              <a:defRPr/>
            </a:lvl3pPr>
            <a:lvl4pPr marL="912812" indent="0">
              <a:buNone/>
              <a:defRPr/>
            </a:lvl4pPr>
            <a:lvl5pPr marL="1200150" indent="0">
              <a:buNone/>
              <a:defRPr/>
            </a:lvl5pPr>
          </a:lstStyle>
          <a:p>
            <a:pPr lvl="0"/>
            <a:r>
              <a:rPr lang="en-US" smtClean="0"/>
              <a:t>Click to edit Master text styles</a:t>
            </a:r>
          </a:p>
        </p:txBody>
      </p:sp>
      <p:sp>
        <p:nvSpPr>
          <p:cNvPr id="11" name="Slide Number Placeholder 5"/>
          <p:cNvSpPr>
            <a:spLocks noGrp="1"/>
          </p:cNvSpPr>
          <p:nvPr>
            <p:ph type="sldNum" sz="quarter" idx="4"/>
          </p:nvPr>
        </p:nvSpPr>
        <p:spPr>
          <a:xfrm>
            <a:off x="8603673" y="6400800"/>
            <a:ext cx="540327" cy="304800"/>
          </a:xfrm>
          <a:prstGeom prst="rect">
            <a:avLst/>
          </a:prstGeom>
          <a:noFill/>
        </p:spPr>
        <p:txBody>
          <a:bodyPr vert="horz" lIns="91440" tIns="45720" rIns="91440" bIns="45720" rtlCol="0" anchor="ctr"/>
          <a:lstStyle>
            <a:lvl1pPr algn="ctr" fontAlgn="auto">
              <a:spcBef>
                <a:spcPts val="0"/>
              </a:spcBef>
              <a:spcAft>
                <a:spcPts val="0"/>
              </a:spcAft>
              <a:defRPr sz="1200">
                <a:ln>
                  <a:noFill/>
                </a:ln>
                <a:solidFill>
                  <a:prstClr val="white"/>
                </a:solidFill>
                <a:latin typeface="+mn-lt"/>
                <a:cs typeface="+mn-cs"/>
              </a:defRPr>
            </a:lvl1pPr>
          </a:lstStyle>
          <a:p>
            <a:pPr>
              <a:defRPr/>
            </a:pPr>
            <a:fld id="{B8C3CD40-D32D-4A66-9ED6-B023972553E0}" type="slidenum">
              <a:rPr lang="en-US"/>
              <a:pPr>
                <a:defRPr/>
              </a:pPr>
              <a:t>‹#›</a:t>
            </a:fld>
            <a:endParaRPr lang="en-US" dirty="0"/>
          </a:p>
        </p:txBody>
      </p:sp>
      <p:cxnSp>
        <p:nvCxnSpPr>
          <p:cNvPr id="14" name="Straight Connector 13"/>
          <p:cNvCxnSpPr/>
          <p:nvPr userDrawn="1"/>
        </p:nvCxnSpPr>
        <p:spPr>
          <a:xfrm>
            <a:off x="527066" y="2922581"/>
            <a:ext cx="8616934"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79351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Sub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197" y="1406068"/>
            <a:ext cx="6996017" cy="1433285"/>
          </a:xfrm>
        </p:spPr>
        <p:txBody>
          <a:bodyPr anchor="b">
            <a:normAutofit/>
          </a:bodyPr>
          <a:lstStyle>
            <a:lvl1pPr>
              <a:defRPr sz="3600" baseline="0">
                <a:solidFill>
                  <a:srgbClr val="355F9B"/>
                </a:solidFill>
                <a:latin typeface="Arial" pitchFamily="34" charset="0"/>
                <a:cs typeface="Arial" pitchFamily="34" charset="0"/>
              </a:defRPr>
            </a:lvl1pPr>
          </a:lstStyle>
          <a:p>
            <a:r>
              <a:rPr lang="en-US" dirty="0" smtClean="0"/>
              <a:t>Click to edit Master subtitle </a:t>
            </a:r>
            <a:endParaRPr lang="en-US" dirty="0"/>
          </a:p>
        </p:txBody>
      </p:sp>
      <p:sp>
        <p:nvSpPr>
          <p:cNvPr id="12" name="Date Placeholder 3"/>
          <p:cNvSpPr>
            <a:spLocks noGrp="1"/>
          </p:cNvSpPr>
          <p:nvPr>
            <p:ph type="dt" sz="half" idx="10"/>
          </p:nvPr>
        </p:nvSpPr>
        <p:spPr>
          <a:xfrm>
            <a:off x="6794499" y="6234568"/>
            <a:ext cx="1673949" cy="324076"/>
          </a:xfrm>
        </p:spPr>
        <p:txBody>
          <a:bodyPr/>
          <a:lstStyle>
            <a:lvl1pPr algn="r">
              <a:defRPr/>
            </a:lvl1pPr>
          </a:lstStyle>
          <a:p>
            <a:pPr>
              <a:defRPr/>
            </a:pPr>
            <a:fld id="{8DE60166-4279-5641-8F93-D0CC652FB5DD}" type="datetime1">
              <a:rPr lang="en-US" smtClean="0"/>
              <a:pPr>
                <a:defRPr/>
              </a:pPr>
              <a:t>4/14/2015</a:t>
            </a:fld>
            <a:endParaRPr lang="en-US" dirty="0"/>
          </a:p>
        </p:txBody>
      </p:sp>
      <p:sp>
        <p:nvSpPr>
          <p:cNvPr id="6" name="Slide Number Placeholder 5"/>
          <p:cNvSpPr>
            <a:spLocks noGrp="1"/>
          </p:cNvSpPr>
          <p:nvPr>
            <p:ph type="sldNum" sz="quarter" idx="4"/>
          </p:nvPr>
        </p:nvSpPr>
        <p:spPr>
          <a:xfrm>
            <a:off x="8603673" y="6400800"/>
            <a:ext cx="540327" cy="304800"/>
          </a:xfrm>
          <a:prstGeom prst="rect">
            <a:avLst/>
          </a:prstGeom>
          <a:noFill/>
        </p:spPr>
        <p:txBody>
          <a:bodyPr vert="horz" lIns="91440" tIns="45720" rIns="91440" bIns="45720" rtlCol="0" anchor="ctr"/>
          <a:lstStyle>
            <a:lvl1pPr algn="ctr" fontAlgn="auto">
              <a:spcBef>
                <a:spcPts val="0"/>
              </a:spcBef>
              <a:spcAft>
                <a:spcPts val="0"/>
              </a:spcAft>
              <a:defRPr sz="1200">
                <a:ln>
                  <a:noFill/>
                </a:ln>
                <a:solidFill>
                  <a:prstClr val="white"/>
                </a:solidFill>
                <a:latin typeface="+mn-lt"/>
                <a:cs typeface="+mn-cs"/>
              </a:defRPr>
            </a:lvl1pPr>
          </a:lstStyle>
          <a:p>
            <a:pPr>
              <a:defRPr/>
            </a:pPr>
            <a:fld id="{B8C3CD40-D32D-4A66-9ED6-B023972553E0}" type="slidenum">
              <a:rPr lang="en-US"/>
              <a:pPr>
                <a:defRPr/>
              </a:pPr>
              <a:t>‹#›</a:t>
            </a:fld>
            <a:endParaRPr lang="en-US" dirty="0"/>
          </a:p>
        </p:txBody>
      </p:sp>
      <p:cxnSp>
        <p:nvCxnSpPr>
          <p:cNvPr id="7" name="Straight Connector 6"/>
          <p:cNvCxnSpPr/>
          <p:nvPr userDrawn="1"/>
        </p:nvCxnSpPr>
        <p:spPr>
          <a:xfrm>
            <a:off x="527066" y="2922581"/>
            <a:ext cx="8616934"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9276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TextBox 4"/>
          <p:cNvSpPr txBox="1"/>
          <p:nvPr userDrawn="1"/>
        </p:nvSpPr>
        <p:spPr>
          <a:xfrm>
            <a:off x="857250" y="3071813"/>
            <a:ext cx="185738" cy="369887"/>
          </a:xfrm>
          <a:prstGeom prst="rect">
            <a:avLst/>
          </a:prstGeom>
          <a:noFill/>
        </p:spPr>
        <p:txBody>
          <a:bodyPr wrap="none">
            <a:prstTxWarp prst="textNoShape">
              <a:avLst/>
            </a:prstTxWarp>
            <a:spAutoFit/>
          </a:bodyPr>
          <a:lstStyle/>
          <a:p>
            <a:endParaRPr lang="en-US" dirty="0">
              <a:latin typeface="Calibri" pitchFamily="-64" charset="0"/>
            </a:endParaRPr>
          </a:p>
        </p:txBody>
      </p:sp>
      <p:sp>
        <p:nvSpPr>
          <p:cNvPr id="2" name="Title 1"/>
          <p:cNvSpPr>
            <a:spLocks noGrp="1"/>
          </p:cNvSpPr>
          <p:nvPr>
            <p:ph type="ctrTitle"/>
          </p:nvPr>
        </p:nvSpPr>
        <p:spPr>
          <a:xfrm>
            <a:off x="759560" y="2054931"/>
            <a:ext cx="6704967" cy="1508924"/>
          </a:xfrm>
          <a:prstGeom prst="rect">
            <a:avLst/>
          </a:prstGeom>
        </p:spPr>
        <p:txBody>
          <a:bodyPr anchor="ctr">
            <a:noAutofit/>
          </a:bodyPr>
          <a:lstStyle>
            <a:lvl1pPr algn="l">
              <a:defRPr kumimoji="0" lang="en-US" sz="460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smtClean="0"/>
              <a:t>Click to edit Master title style</a:t>
            </a:r>
            <a:endParaRPr lang="en-US" dirty="0"/>
          </a:p>
        </p:txBody>
      </p:sp>
      <p:sp>
        <p:nvSpPr>
          <p:cNvPr id="6" name="Date Placeholder 5"/>
          <p:cNvSpPr>
            <a:spLocks noGrp="1"/>
          </p:cNvSpPr>
          <p:nvPr>
            <p:ph type="dt" sz="half" idx="10"/>
          </p:nvPr>
        </p:nvSpPr>
        <p:spPr/>
        <p:txBody>
          <a:bodyPr/>
          <a:lstStyle/>
          <a:p>
            <a:fld id="{F12AA018-F1CC-894C-9FEF-55CFAAEA3BF4}" type="datetime1">
              <a:rPr lang="en-US" smtClean="0"/>
              <a:pPr/>
              <a:t>4/14/2015</a:t>
            </a:fld>
            <a:endParaRPr lang="en-US" dirty="0"/>
          </a:p>
        </p:txBody>
      </p:sp>
      <p:sp>
        <p:nvSpPr>
          <p:cNvPr id="7" name="Slide Number Placeholder 6"/>
          <p:cNvSpPr>
            <a:spLocks noGrp="1"/>
          </p:cNvSpPr>
          <p:nvPr>
            <p:ph type="sldNum" sz="quarter" idx="11"/>
          </p:nvPr>
        </p:nvSpPr>
        <p:spPr/>
        <p:txBody>
          <a:bodyPr/>
          <a:lstStyle/>
          <a:p>
            <a:fld id="{2D86A998-937C-C345-9749-9154D609CA64}" type="slidenum">
              <a:rPr lang="en-US" smtClean="0"/>
              <a:pPr/>
              <a:t>‹#›</a:t>
            </a:fld>
            <a:endParaRPr lang="en-US" dirty="0"/>
          </a:p>
        </p:txBody>
      </p:sp>
      <p:sp>
        <p:nvSpPr>
          <p:cNvPr id="8" name="Footer Placeholder 7"/>
          <p:cNvSpPr>
            <a:spLocks noGrp="1"/>
          </p:cNvSpPr>
          <p:nvPr>
            <p:ph type="ftr" sz="quarter" idx="12"/>
          </p:nvPr>
        </p:nvSpPr>
        <p:spPr>
          <a:xfrm>
            <a:off x="3124200" y="6356350"/>
            <a:ext cx="2895600" cy="365125"/>
          </a:xfrm>
          <a:prstGeom prst="rect">
            <a:avLst/>
          </a:prstGeom>
        </p:spPr>
        <p:txBody>
          <a:bodyPr/>
          <a:lstStyle/>
          <a:p>
            <a:endParaRPr lang="en-US" dirty="0"/>
          </a:p>
        </p:txBody>
      </p:sp>
    </p:spTree>
    <p:extLst>
      <p:ext uri="{BB962C8B-B14F-4D97-AF65-F5344CB8AC3E}">
        <p14:creationId xmlns:p14="http://schemas.microsoft.com/office/powerpoint/2010/main" xmlns="" val="43907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6BBF3-C9D6-6A49-BE8E-8897EE903FE8}" type="datetime1">
              <a:rPr lang="en-US" smtClean="0"/>
              <a:pPr/>
              <a:t>4/14/2015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2D86A998-937C-C345-9749-9154D609CA64}" type="slidenum">
              <a:rPr lang="en-US" smtClean="0"/>
              <a:pPr/>
              <a:t>‹#›</a:t>
            </a:fld>
            <a:endParaRPr lang="en-US" dirty="0"/>
          </a:p>
        </p:txBody>
      </p:sp>
    </p:spTree>
    <p:extLst>
      <p:ext uri="{BB962C8B-B14F-4D97-AF65-F5344CB8AC3E}">
        <p14:creationId xmlns:p14="http://schemas.microsoft.com/office/powerpoint/2010/main" xmlns="" val="117297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6AB1E1-5646-ED45-ABE9-80FE0085ED54}" type="datetime1">
              <a:rPr lang="en-US" smtClean="0"/>
              <a:pPr/>
              <a:t>4/14/2015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0475DD5-48B4-4472-97FB-5FB932864D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6721928" y="6270851"/>
            <a:ext cx="1745631" cy="287791"/>
          </a:xfrm>
        </p:spPr>
        <p:txBody>
          <a:bodyPr/>
          <a:lstStyle>
            <a:lvl1pPr algn="r">
              <a:defRPr/>
            </a:lvl1pPr>
          </a:lstStyle>
          <a:p>
            <a:pPr>
              <a:defRPr/>
            </a:pPr>
            <a:fld id="{B4AB49CF-F5FD-0A41-BEE7-544F72BAB6EE}" type="datetime1">
              <a:rPr lang="en-US" smtClean="0"/>
              <a:pPr>
                <a:defRPr/>
              </a:pPr>
              <a:t>4/14/2015</a:t>
            </a:fld>
            <a:endParaRPr lang="en-US" dirty="0"/>
          </a:p>
        </p:txBody>
      </p:sp>
      <p:sp>
        <p:nvSpPr>
          <p:cNvPr id="7" name="Title 1"/>
          <p:cNvSpPr>
            <a:spLocks noGrp="1"/>
          </p:cNvSpPr>
          <p:nvPr>
            <p:ph type="ctrTitle"/>
          </p:nvPr>
        </p:nvSpPr>
        <p:spPr>
          <a:xfrm>
            <a:off x="397197" y="1330043"/>
            <a:ext cx="6987361" cy="1509310"/>
          </a:xfrm>
        </p:spPr>
        <p:txBody>
          <a:bodyPr anchor="b">
            <a:normAutofit/>
          </a:bodyPr>
          <a:lstStyle>
            <a:lvl1pPr>
              <a:defRPr sz="3600">
                <a:solidFill>
                  <a:srgbClr val="355F9B"/>
                </a:solidFill>
                <a:latin typeface="Arial" pitchFamily="34" charset="0"/>
                <a:cs typeface="Arial" pitchFamily="34" charset="0"/>
              </a:defRPr>
            </a:lvl1pPr>
          </a:lstStyle>
          <a:p>
            <a:r>
              <a:rPr lang="en-US" dirty="0" smtClean="0"/>
              <a:t>Click to edit Master title style</a:t>
            </a:r>
            <a:endParaRPr lang="en-US" dirty="0"/>
          </a:p>
        </p:txBody>
      </p:sp>
      <p:sp>
        <p:nvSpPr>
          <p:cNvPr id="8" name="Text Placeholder 9"/>
          <p:cNvSpPr>
            <a:spLocks noGrp="1"/>
          </p:cNvSpPr>
          <p:nvPr>
            <p:ph type="body" sz="quarter" idx="12"/>
          </p:nvPr>
        </p:nvSpPr>
        <p:spPr>
          <a:xfrm>
            <a:off x="430691" y="3011240"/>
            <a:ext cx="6125160" cy="1034617"/>
          </a:xfrm>
        </p:spPr>
        <p:txBody>
          <a:bodyPr/>
          <a:lstStyle>
            <a:lvl1pPr marL="0" indent="0">
              <a:lnSpc>
                <a:spcPts val="2400"/>
              </a:lnSpc>
              <a:spcBef>
                <a:spcPts val="0"/>
              </a:spcBef>
              <a:buNone/>
              <a:defRPr b="1"/>
            </a:lvl1pPr>
            <a:lvl2pPr marL="287337" indent="0">
              <a:buNone/>
              <a:defRPr b="1"/>
            </a:lvl2pPr>
            <a:lvl3pPr marL="574675" indent="0">
              <a:buNone/>
              <a:defRPr b="1"/>
            </a:lvl3pPr>
            <a:lvl4pPr marL="912812" indent="0">
              <a:buNone/>
              <a:defRPr b="1"/>
            </a:lvl4pPr>
            <a:lvl5pPr marL="1200150" indent="0">
              <a:buNone/>
              <a:defRPr b="1"/>
            </a:lvl5pPr>
          </a:lstStyle>
          <a:p>
            <a:pPr lvl="0"/>
            <a:r>
              <a:rPr lang="en-US" dirty="0" smtClean="0"/>
              <a:t>Click to edit Master text styles</a:t>
            </a:r>
          </a:p>
        </p:txBody>
      </p:sp>
      <p:sp>
        <p:nvSpPr>
          <p:cNvPr id="10" name="Text Placeholder 11"/>
          <p:cNvSpPr>
            <a:spLocks noGrp="1"/>
          </p:cNvSpPr>
          <p:nvPr>
            <p:ph type="body" sz="quarter" idx="13"/>
          </p:nvPr>
        </p:nvSpPr>
        <p:spPr>
          <a:xfrm>
            <a:off x="430691" y="4143191"/>
            <a:ext cx="6133745" cy="1072874"/>
          </a:xfrm>
        </p:spPr>
        <p:txBody>
          <a:bodyPr/>
          <a:lstStyle>
            <a:lvl1pPr marL="0" indent="0">
              <a:lnSpc>
                <a:spcPts val="2400"/>
              </a:lnSpc>
              <a:spcBef>
                <a:spcPts val="0"/>
              </a:spcBef>
              <a:buNone/>
              <a:defRPr sz="2000"/>
            </a:lvl1pPr>
            <a:lvl2pPr marL="287337" indent="0">
              <a:buNone/>
              <a:defRPr/>
            </a:lvl2pPr>
            <a:lvl3pPr marL="574675" indent="0">
              <a:buNone/>
              <a:defRPr/>
            </a:lvl3pPr>
            <a:lvl4pPr marL="912812" indent="0">
              <a:buNone/>
              <a:defRPr/>
            </a:lvl4pPr>
            <a:lvl5pPr marL="1200150" indent="0">
              <a:buNone/>
              <a:defRPr/>
            </a:lvl5pPr>
          </a:lstStyle>
          <a:p>
            <a:pPr lvl="0"/>
            <a:r>
              <a:rPr lang="en-US" dirty="0" smtClean="0"/>
              <a:t>Click to edit Master text styles</a:t>
            </a:r>
          </a:p>
        </p:txBody>
      </p:sp>
      <p:sp>
        <p:nvSpPr>
          <p:cNvPr id="11" name="Slide Number Placeholder 5"/>
          <p:cNvSpPr>
            <a:spLocks noGrp="1"/>
          </p:cNvSpPr>
          <p:nvPr>
            <p:ph type="sldNum" sz="quarter" idx="4"/>
          </p:nvPr>
        </p:nvSpPr>
        <p:spPr>
          <a:xfrm>
            <a:off x="8603673" y="6400800"/>
            <a:ext cx="540327" cy="304800"/>
          </a:xfrm>
          <a:prstGeom prst="rect">
            <a:avLst/>
          </a:prstGeom>
          <a:noFill/>
        </p:spPr>
        <p:txBody>
          <a:bodyPr vert="horz" lIns="91440" tIns="45720" rIns="91440" bIns="45720" rtlCol="0" anchor="ctr"/>
          <a:lstStyle>
            <a:lvl1pPr algn="ctr" fontAlgn="auto">
              <a:spcBef>
                <a:spcPts val="0"/>
              </a:spcBef>
              <a:spcAft>
                <a:spcPts val="0"/>
              </a:spcAft>
              <a:defRPr sz="1200">
                <a:ln>
                  <a:noFill/>
                </a:ln>
                <a:solidFill>
                  <a:prstClr val="white"/>
                </a:solidFill>
                <a:latin typeface="+mn-lt"/>
                <a:cs typeface="+mn-cs"/>
              </a:defRPr>
            </a:lvl1pPr>
          </a:lstStyle>
          <a:p>
            <a:pPr>
              <a:defRPr/>
            </a:pPr>
            <a:fld id="{B8C3CD40-D32D-4A66-9ED6-B023972553E0}" type="slidenum">
              <a:rPr lang="en-US"/>
              <a:pPr>
                <a:defRPr/>
              </a:pPr>
              <a:t>‹#›</a:t>
            </a:fld>
            <a:endParaRPr lang="en-US" dirty="0"/>
          </a:p>
        </p:txBody>
      </p:sp>
      <p:cxnSp>
        <p:nvCxnSpPr>
          <p:cNvPr id="14" name="Straight Connector 13"/>
          <p:cNvCxnSpPr/>
          <p:nvPr userDrawn="1"/>
        </p:nvCxnSpPr>
        <p:spPr>
          <a:xfrm>
            <a:off x="527066" y="2922581"/>
            <a:ext cx="8616934"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72040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ub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197" y="1406068"/>
            <a:ext cx="6996017" cy="1433285"/>
          </a:xfrm>
        </p:spPr>
        <p:txBody>
          <a:bodyPr anchor="b">
            <a:normAutofit/>
          </a:bodyPr>
          <a:lstStyle>
            <a:lvl1pPr>
              <a:defRPr sz="3600" baseline="0">
                <a:solidFill>
                  <a:srgbClr val="355F9B"/>
                </a:solidFill>
                <a:latin typeface="Arial" pitchFamily="34" charset="0"/>
                <a:cs typeface="Arial" pitchFamily="34" charset="0"/>
              </a:defRPr>
            </a:lvl1pPr>
          </a:lstStyle>
          <a:p>
            <a:r>
              <a:rPr lang="en-US" dirty="0" smtClean="0"/>
              <a:t>Click to edit Master subtitle </a:t>
            </a:r>
            <a:endParaRPr lang="en-US" dirty="0"/>
          </a:p>
        </p:txBody>
      </p:sp>
      <p:sp>
        <p:nvSpPr>
          <p:cNvPr id="12" name="Date Placeholder 3"/>
          <p:cNvSpPr>
            <a:spLocks noGrp="1"/>
          </p:cNvSpPr>
          <p:nvPr>
            <p:ph type="dt" sz="half" idx="10"/>
          </p:nvPr>
        </p:nvSpPr>
        <p:spPr>
          <a:xfrm>
            <a:off x="6794499" y="6234568"/>
            <a:ext cx="1673949" cy="324076"/>
          </a:xfrm>
        </p:spPr>
        <p:txBody>
          <a:bodyPr/>
          <a:lstStyle>
            <a:lvl1pPr algn="r">
              <a:defRPr/>
            </a:lvl1pPr>
          </a:lstStyle>
          <a:p>
            <a:pPr>
              <a:defRPr/>
            </a:pPr>
            <a:fld id="{03177D94-3BEC-524A-A13A-272D25072FF7}" type="datetime1">
              <a:rPr lang="en-US" smtClean="0"/>
              <a:pPr>
                <a:defRPr/>
              </a:pPr>
              <a:t>4/14/2015</a:t>
            </a:fld>
            <a:endParaRPr lang="en-US" dirty="0"/>
          </a:p>
        </p:txBody>
      </p:sp>
      <p:sp>
        <p:nvSpPr>
          <p:cNvPr id="6" name="Slide Number Placeholder 5"/>
          <p:cNvSpPr>
            <a:spLocks noGrp="1"/>
          </p:cNvSpPr>
          <p:nvPr>
            <p:ph type="sldNum" sz="quarter" idx="4"/>
          </p:nvPr>
        </p:nvSpPr>
        <p:spPr>
          <a:xfrm>
            <a:off x="8603673" y="6400800"/>
            <a:ext cx="540327" cy="304800"/>
          </a:xfrm>
          <a:prstGeom prst="rect">
            <a:avLst/>
          </a:prstGeom>
          <a:noFill/>
        </p:spPr>
        <p:txBody>
          <a:bodyPr vert="horz" lIns="91440" tIns="45720" rIns="91440" bIns="45720" rtlCol="0" anchor="ctr"/>
          <a:lstStyle>
            <a:lvl1pPr algn="ctr" fontAlgn="auto">
              <a:spcBef>
                <a:spcPts val="0"/>
              </a:spcBef>
              <a:spcAft>
                <a:spcPts val="0"/>
              </a:spcAft>
              <a:defRPr sz="1200">
                <a:ln>
                  <a:noFill/>
                </a:ln>
                <a:solidFill>
                  <a:prstClr val="white"/>
                </a:solidFill>
                <a:latin typeface="+mn-lt"/>
                <a:cs typeface="+mn-cs"/>
              </a:defRPr>
            </a:lvl1pPr>
          </a:lstStyle>
          <a:p>
            <a:pPr>
              <a:defRPr/>
            </a:pPr>
            <a:fld id="{B8C3CD40-D32D-4A66-9ED6-B023972553E0}" type="slidenum">
              <a:rPr lang="en-US"/>
              <a:pPr>
                <a:defRPr/>
              </a:pPr>
              <a:t>‹#›</a:t>
            </a:fld>
            <a:endParaRPr lang="en-US" dirty="0"/>
          </a:p>
        </p:txBody>
      </p:sp>
      <p:cxnSp>
        <p:nvCxnSpPr>
          <p:cNvPr id="7" name="Straight Connector 6"/>
          <p:cNvCxnSpPr/>
          <p:nvPr userDrawn="1"/>
        </p:nvCxnSpPr>
        <p:spPr>
          <a:xfrm>
            <a:off x="527066" y="2922581"/>
            <a:ext cx="8616934"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6747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EF4142"/>
              </a:buClr>
              <a:buFont typeface="Wingdings" charset="2"/>
              <a:buChar char="§"/>
              <a:defRPr>
                <a:solidFill>
                  <a:schemeClr val="tx1"/>
                </a:solidFill>
                <a:latin typeface="Arial" pitchFamily="34" charset="0"/>
                <a:cs typeface="Arial" pitchFamily="34" charset="0"/>
              </a:defRPr>
            </a:lvl1pPr>
            <a:lvl2pPr>
              <a:buClr>
                <a:srgbClr val="EF4142"/>
              </a:buClr>
              <a:defRPr>
                <a:solidFill>
                  <a:srgbClr val="595959"/>
                </a:solidFill>
                <a:latin typeface="Arial" pitchFamily="34" charset="0"/>
                <a:cs typeface="Arial" pitchFamily="34" charset="0"/>
              </a:defRPr>
            </a:lvl2pPr>
            <a:lvl3pPr>
              <a:buClr>
                <a:srgbClr val="EF4142"/>
              </a:buClr>
              <a:buFont typeface="Wingdings" charset="2"/>
              <a:buChar char="§"/>
              <a:defRPr>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bwMode="auto">
          <a:xfrm>
            <a:off x="236079" y="537324"/>
            <a:ext cx="8561220" cy="897252"/>
          </a:xfrm>
          <a:prstGeom prst="rect">
            <a:avLst/>
          </a:prstGeom>
          <a:noFill/>
          <a:ln w="9525">
            <a:noFill/>
            <a:miter lim="800000"/>
            <a:headEnd/>
            <a:tailEnd/>
          </a:ln>
        </p:spPr>
        <p:txBody>
          <a:bodyPr/>
          <a:lstStyle/>
          <a:p>
            <a:pPr lvl="0"/>
            <a:r>
              <a:rPr lang="en-US" dirty="0" smtClean="0"/>
              <a:t>Click to edit Master title style</a:t>
            </a:r>
          </a:p>
        </p:txBody>
      </p:sp>
      <p:sp>
        <p:nvSpPr>
          <p:cNvPr id="4" name="Date Placeholder 3"/>
          <p:cNvSpPr>
            <a:spLocks noGrp="1"/>
          </p:cNvSpPr>
          <p:nvPr>
            <p:ph type="dt" sz="half" idx="10"/>
          </p:nvPr>
        </p:nvSpPr>
        <p:spPr/>
        <p:txBody>
          <a:bodyPr/>
          <a:lstStyle>
            <a:lvl1pPr>
              <a:defRPr/>
            </a:lvl1pPr>
          </a:lstStyle>
          <a:p>
            <a:pPr>
              <a:defRPr/>
            </a:pPr>
            <a:fld id="{0867020D-2C78-6A4D-9727-91D5296F81D1}" type="datetime1">
              <a:rPr lang="en-US" smtClean="0"/>
              <a:pPr>
                <a:defRPr/>
              </a:pPr>
              <a:t>4/14/2015</a:t>
            </a:fld>
            <a:endParaRPr lang="en-US"/>
          </a:p>
        </p:txBody>
      </p:sp>
      <p:sp>
        <p:nvSpPr>
          <p:cNvPr id="5" name="Slide Number Placeholder 5"/>
          <p:cNvSpPr>
            <a:spLocks noGrp="1"/>
          </p:cNvSpPr>
          <p:nvPr>
            <p:ph type="sldNum" sz="quarter" idx="11"/>
          </p:nvPr>
        </p:nvSpPr>
        <p:spPr/>
        <p:txBody>
          <a:bodyPr/>
          <a:lstStyle>
            <a:lvl1pPr>
              <a:defRPr/>
            </a:lvl1pPr>
          </a:lstStyle>
          <a:p>
            <a:pPr>
              <a:defRPr/>
            </a:pPr>
            <a:fld id="{E62A3572-4079-43A9-BCE0-477ECCB5662A}" type="slidenum">
              <a:rPr lang="en-US"/>
              <a:pPr>
                <a:defRPr/>
              </a:pPr>
              <a:t>‹#›</a:t>
            </a:fld>
            <a:endParaRPr lang="en-US" dirty="0"/>
          </a:p>
        </p:txBody>
      </p:sp>
    </p:spTree>
    <p:extLst>
      <p:ext uri="{BB962C8B-B14F-4D97-AF65-F5344CB8AC3E}">
        <p14:creationId xmlns:p14="http://schemas.microsoft.com/office/powerpoint/2010/main" xmlns="" val="4220793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no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500"/>
              </a:spcBef>
              <a:buClr>
                <a:srgbClr val="EF4142"/>
              </a:buClr>
              <a:buFontTx/>
              <a:buNone/>
              <a:defRPr b="1" i="1" baseline="0">
                <a:solidFill>
                  <a:schemeClr val="tx1"/>
                </a:solidFill>
                <a:latin typeface="Arial" pitchFamily="34" charset="0"/>
                <a:cs typeface="Arial" pitchFamily="34" charset="0"/>
              </a:defRPr>
            </a:lvl1pPr>
            <a:lvl2pPr marL="287338" indent="-287338">
              <a:lnSpc>
                <a:spcPts val="2500"/>
              </a:lnSpc>
              <a:spcBef>
                <a:spcPts val="1000"/>
              </a:spcBef>
              <a:buClr>
                <a:srgbClr val="EF4142"/>
              </a:buClr>
              <a:buFont typeface="Wingdings" charset="2"/>
              <a:buChar char="§"/>
              <a:defRPr sz="2400">
                <a:solidFill>
                  <a:schemeClr val="tx1">
                    <a:lumMod val="95000"/>
                    <a:lumOff val="5000"/>
                  </a:schemeClr>
                </a:solidFill>
                <a:latin typeface="Arial" pitchFamily="34" charset="0"/>
                <a:cs typeface="Arial" pitchFamily="34" charset="0"/>
              </a:defRPr>
            </a:lvl2pPr>
            <a:lvl3pPr marL="574675" indent="-287338">
              <a:lnSpc>
                <a:spcPts val="2300"/>
              </a:lnSpc>
              <a:spcBef>
                <a:spcPts val="400"/>
              </a:spcBef>
              <a:buClr>
                <a:srgbClr val="EF4142"/>
              </a:buClr>
              <a:buFont typeface="Lucida Grande"/>
              <a:buChar char="-"/>
              <a:defRPr sz="2200">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bwMode="auto">
          <a:xfrm>
            <a:off x="236078" y="537324"/>
            <a:ext cx="8907921" cy="905498"/>
          </a:xfrm>
          <a:prstGeom prst="rect">
            <a:avLst/>
          </a:prstGeom>
          <a:noFill/>
          <a:ln w="9525">
            <a:noFill/>
            <a:miter lim="800000"/>
            <a:headEnd/>
            <a:tailEnd/>
          </a:ln>
        </p:spPr>
        <p:txBody>
          <a:bodyPr/>
          <a:lstStyle/>
          <a:p>
            <a:pPr lvl="0"/>
            <a:r>
              <a:rPr lang="en-US" dirty="0" smtClean="0"/>
              <a:t>Click to edit Master title style</a:t>
            </a:r>
          </a:p>
        </p:txBody>
      </p:sp>
      <p:sp>
        <p:nvSpPr>
          <p:cNvPr id="4" name="Date Placeholder 3"/>
          <p:cNvSpPr>
            <a:spLocks noGrp="1"/>
          </p:cNvSpPr>
          <p:nvPr>
            <p:ph type="dt" sz="half" idx="10"/>
          </p:nvPr>
        </p:nvSpPr>
        <p:spPr/>
        <p:txBody>
          <a:bodyPr/>
          <a:lstStyle>
            <a:lvl1pPr>
              <a:defRPr/>
            </a:lvl1pPr>
          </a:lstStyle>
          <a:p>
            <a:pPr>
              <a:defRPr/>
            </a:pPr>
            <a:fld id="{E544FB31-0526-644B-8F21-3FD18296D7BC}" type="datetime1">
              <a:rPr lang="en-US" smtClean="0"/>
              <a:pPr>
                <a:defRPr/>
              </a:pPr>
              <a:t>4/14/2015</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E99B4265-B998-4734-8F0D-919E77C54A4D}" type="slidenum">
              <a:rPr lang="en-US"/>
              <a:pPr>
                <a:defRPr/>
              </a:pPr>
              <a:t>‹#›</a:t>
            </a:fld>
            <a:endParaRPr lang="en-US" dirty="0"/>
          </a:p>
        </p:txBody>
      </p:sp>
    </p:spTree>
    <p:extLst>
      <p:ext uri="{BB962C8B-B14F-4D97-AF65-F5344CB8AC3E}">
        <p14:creationId xmlns:p14="http://schemas.microsoft.com/office/powerpoint/2010/main" xmlns="" val="1249884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no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Clr>
                <a:srgbClr val="990033"/>
              </a:buClr>
              <a:buFontTx/>
              <a:buNone/>
              <a:defRPr b="1" i="1">
                <a:solidFill>
                  <a:schemeClr val="tx1"/>
                </a:solidFill>
                <a:latin typeface="Arial" pitchFamily="34" charset="0"/>
                <a:cs typeface="Arial" pitchFamily="34" charset="0"/>
              </a:defRPr>
            </a:lvl1pPr>
            <a:lvl2pPr marL="0" indent="0">
              <a:spcBef>
                <a:spcPts val="1000"/>
              </a:spcBef>
              <a:buClr>
                <a:srgbClr val="990033"/>
              </a:buClr>
              <a:buFontTx/>
              <a:buNone/>
              <a:defRPr i="1">
                <a:solidFill>
                  <a:srgbClr val="800000"/>
                </a:solidFill>
                <a:latin typeface="Arial" pitchFamily="34" charset="0"/>
                <a:cs typeface="Arial" pitchFamily="34" charset="0"/>
              </a:defRPr>
            </a:lvl2pPr>
            <a:lvl3pPr marL="0" indent="0">
              <a:buClr>
                <a:srgbClr val="990033"/>
              </a:buClr>
              <a:buFontTx/>
              <a:buNone/>
              <a:defRPr i="1">
                <a:solidFill>
                  <a:srgbClr val="800000"/>
                </a:solidFill>
                <a:latin typeface="Arial" pitchFamily="34" charset="0"/>
                <a:cs typeface="Arial" pitchFamily="34" charset="0"/>
              </a:defRPr>
            </a:lvl3pPr>
            <a:lvl4pPr marL="0" indent="0">
              <a:buClr>
                <a:srgbClr val="990033"/>
              </a:buClr>
              <a:buFontTx/>
              <a:buNone/>
              <a:defRPr i="1">
                <a:solidFill>
                  <a:srgbClr val="800000"/>
                </a:solidFill>
                <a:latin typeface="Arial" pitchFamily="34" charset="0"/>
                <a:cs typeface="Arial" pitchFamily="34" charset="0"/>
              </a:defRPr>
            </a:lvl4pPr>
            <a:lvl5pPr marL="0" indent="0">
              <a:buClr>
                <a:srgbClr val="990033"/>
              </a:buClr>
              <a:buFontTx/>
              <a:buNone/>
              <a:defRPr i="1">
                <a:solidFill>
                  <a:srgbClr val="800000"/>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236078" y="537325"/>
            <a:ext cx="8907921" cy="905498"/>
          </a:xfrm>
          <a:prstGeom prst="rect">
            <a:avLst/>
          </a:prstGeom>
          <a:noFill/>
          <a:ln w="9525">
            <a:noFill/>
            <a:miter lim="800000"/>
            <a:headEnd/>
            <a:tailEnd/>
          </a:ln>
        </p:spPr>
        <p:txBody>
          <a:bodyPr/>
          <a:lstStyle/>
          <a:p>
            <a:pPr lvl="0"/>
            <a:r>
              <a:rPr lang="en-US" dirty="0" smtClean="0"/>
              <a:t>Click to edit Master title style</a:t>
            </a:r>
          </a:p>
        </p:txBody>
      </p:sp>
      <p:sp>
        <p:nvSpPr>
          <p:cNvPr id="4" name="Date Placeholder 3"/>
          <p:cNvSpPr>
            <a:spLocks noGrp="1"/>
          </p:cNvSpPr>
          <p:nvPr>
            <p:ph type="dt" sz="half" idx="10"/>
          </p:nvPr>
        </p:nvSpPr>
        <p:spPr/>
        <p:txBody>
          <a:bodyPr/>
          <a:lstStyle>
            <a:lvl1pPr>
              <a:defRPr/>
            </a:lvl1pPr>
          </a:lstStyle>
          <a:p>
            <a:pPr>
              <a:defRPr/>
            </a:pPr>
            <a:fld id="{DEF6760E-326F-4743-903F-AD29D3EDE76C}" type="datetime1">
              <a:rPr lang="en-US" smtClean="0"/>
              <a:pPr>
                <a:defRPr/>
              </a:pPr>
              <a:t>4/14/2015</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1EB2C41B-BF53-45B1-84E2-ADD9A3DF2351}" type="slidenum">
              <a:rPr lang="en-US"/>
              <a:pPr>
                <a:defRPr/>
              </a:pPr>
              <a:t>‹#›</a:t>
            </a:fld>
            <a:endParaRPr lang="en-US" dirty="0"/>
          </a:p>
        </p:txBody>
      </p:sp>
    </p:spTree>
    <p:extLst>
      <p:ext uri="{BB962C8B-B14F-4D97-AF65-F5344CB8AC3E}">
        <p14:creationId xmlns:p14="http://schemas.microsoft.com/office/powerpoint/2010/main" xmlns="" val="2705076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36079" y="537323"/>
            <a:ext cx="8907921" cy="8955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582613" y="1652677"/>
            <a:ext cx="8561387" cy="4624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613072" y="6322784"/>
            <a:ext cx="1851252" cy="235858"/>
          </a:xfrm>
          <a:prstGeom prst="rect">
            <a:avLst/>
          </a:prstGeom>
        </p:spPr>
        <p:txBody>
          <a:bodyPr vert="horz" lIns="91440" tIns="45720" rIns="91440" bIns="45720" rtlCol="0" anchor="b"/>
          <a:lstStyle>
            <a:lvl1pPr algn="r" fontAlgn="auto">
              <a:spcBef>
                <a:spcPts val="0"/>
              </a:spcBef>
              <a:spcAft>
                <a:spcPts val="0"/>
              </a:spcAft>
              <a:defRPr sz="1050">
                <a:solidFill>
                  <a:prstClr val="black">
                    <a:tint val="75000"/>
                  </a:prstClr>
                </a:solidFill>
                <a:latin typeface="Arial" pitchFamily="34" charset="0"/>
                <a:cs typeface="Arial" pitchFamily="34" charset="0"/>
              </a:defRPr>
            </a:lvl1pPr>
          </a:lstStyle>
          <a:p>
            <a:pPr>
              <a:defRPr/>
            </a:pPr>
            <a:fld id="{9483DB4F-C3B5-B049-A786-99696022C0E9}" type="datetime1">
              <a:rPr lang="en-US" smtClean="0"/>
              <a:pPr>
                <a:defRPr/>
              </a:pPr>
              <a:t>4/14/2015</a:t>
            </a:fld>
            <a:endParaRPr lang="en-US" dirty="0"/>
          </a:p>
        </p:txBody>
      </p:sp>
      <p:sp>
        <p:nvSpPr>
          <p:cNvPr id="6" name="Slide Number Placeholder 5"/>
          <p:cNvSpPr>
            <a:spLocks noGrp="1"/>
          </p:cNvSpPr>
          <p:nvPr>
            <p:ph type="sldNum" sz="quarter" idx="4"/>
          </p:nvPr>
        </p:nvSpPr>
        <p:spPr>
          <a:xfrm>
            <a:off x="8603673" y="6400800"/>
            <a:ext cx="540327" cy="304800"/>
          </a:xfrm>
          <a:prstGeom prst="rect">
            <a:avLst/>
          </a:prstGeom>
          <a:noFill/>
        </p:spPr>
        <p:txBody>
          <a:bodyPr vert="horz" lIns="91440" tIns="45720" rIns="91440" bIns="45720" rtlCol="0" anchor="ctr"/>
          <a:lstStyle>
            <a:lvl1pPr algn="ctr" fontAlgn="auto">
              <a:spcBef>
                <a:spcPts val="0"/>
              </a:spcBef>
              <a:spcAft>
                <a:spcPts val="0"/>
              </a:spcAft>
              <a:defRPr sz="1200">
                <a:ln>
                  <a:noFill/>
                </a:ln>
                <a:solidFill>
                  <a:prstClr val="white"/>
                </a:solidFill>
                <a:latin typeface="+mn-lt"/>
                <a:cs typeface="+mn-cs"/>
              </a:defRPr>
            </a:lvl1pPr>
          </a:lstStyle>
          <a:p>
            <a:pPr>
              <a:defRPr/>
            </a:pPr>
            <a:fld id="{B8C3CD40-D32D-4A66-9ED6-B023972553E0}" type="slidenum">
              <a:rPr lang="en-US"/>
              <a:pPr>
                <a:defRPr/>
              </a:pPr>
              <a:t>‹#›</a:t>
            </a:fld>
            <a:endParaRPr lang="en-US" dirty="0"/>
          </a:p>
        </p:txBody>
      </p:sp>
    </p:spTree>
    <p:extLst>
      <p:ext uri="{BB962C8B-B14F-4D97-AF65-F5344CB8AC3E}">
        <p14:creationId xmlns:p14="http://schemas.microsoft.com/office/powerpoint/2010/main" xmlns="" val="4001463945"/>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 id="2147484014" r:id="rId16"/>
    <p:sldLayoutId id="2147484016" r:id="rId17"/>
    <p:sldLayoutId id="2147484018" r:id="rId18"/>
    <p:sldLayoutId id="2147484019" r:id="rId19"/>
  </p:sldLayoutIdLst>
  <p:hf hdr="0" ftr="0" dt="0"/>
  <p:txStyles>
    <p:titleStyle>
      <a:lvl1pPr algn="l" rtl="0" eaLnBrk="0" fontAlgn="base" hangingPunct="0">
        <a:lnSpc>
          <a:spcPts val="3700"/>
        </a:lnSpc>
        <a:spcBef>
          <a:spcPct val="0"/>
        </a:spcBef>
        <a:spcAft>
          <a:spcPct val="0"/>
        </a:spcAft>
        <a:defRPr sz="3600" b="1" kern="1200">
          <a:solidFill>
            <a:srgbClr val="355F9B"/>
          </a:solidFill>
          <a:effectLst/>
          <a:latin typeface="Candara" pitchFamily="34" charset="0"/>
          <a:ea typeface="+mj-ea"/>
          <a:cs typeface="Arial" pitchFamily="34" charset="0"/>
        </a:defRPr>
      </a:lvl1pPr>
      <a:lvl2pPr algn="l" rtl="0" eaLnBrk="0" fontAlgn="base" hangingPunct="0">
        <a:lnSpc>
          <a:spcPts val="3500"/>
        </a:lnSpc>
        <a:spcBef>
          <a:spcPct val="0"/>
        </a:spcBef>
        <a:spcAft>
          <a:spcPct val="0"/>
        </a:spcAft>
        <a:defRPr sz="3400">
          <a:solidFill>
            <a:srgbClr val="32607E"/>
          </a:solidFill>
          <a:latin typeface="Arial" charset="0"/>
          <a:cs typeface="Arial" charset="0"/>
        </a:defRPr>
      </a:lvl2pPr>
      <a:lvl3pPr algn="l" rtl="0" eaLnBrk="0" fontAlgn="base" hangingPunct="0">
        <a:lnSpc>
          <a:spcPts val="3500"/>
        </a:lnSpc>
        <a:spcBef>
          <a:spcPct val="0"/>
        </a:spcBef>
        <a:spcAft>
          <a:spcPct val="0"/>
        </a:spcAft>
        <a:defRPr sz="3400">
          <a:solidFill>
            <a:srgbClr val="32607E"/>
          </a:solidFill>
          <a:latin typeface="Arial" charset="0"/>
          <a:cs typeface="Arial" charset="0"/>
        </a:defRPr>
      </a:lvl3pPr>
      <a:lvl4pPr algn="l" rtl="0" eaLnBrk="0" fontAlgn="base" hangingPunct="0">
        <a:lnSpc>
          <a:spcPts val="3500"/>
        </a:lnSpc>
        <a:spcBef>
          <a:spcPct val="0"/>
        </a:spcBef>
        <a:spcAft>
          <a:spcPct val="0"/>
        </a:spcAft>
        <a:defRPr sz="3400">
          <a:solidFill>
            <a:srgbClr val="32607E"/>
          </a:solidFill>
          <a:latin typeface="Arial" charset="0"/>
          <a:cs typeface="Arial" charset="0"/>
        </a:defRPr>
      </a:lvl4pPr>
      <a:lvl5pPr algn="l" rtl="0" eaLnBrk="0" fontAlgn="base" hangingPunct="0">
        <a:lnSpc>
          <a:spcPts val="3500"/>
        </a:lnSpc>
        <a:spcBef>
          <a:spcPct val="0"/>
        </a:spcBef>
        <a:spcAft>
          <a:spcPct val="0"/>
        </a:spcAft>
        <a:defRPr sz="3400">
          <a:solidFill>
            <a:srgbClr val="32607E"/>
          </a:solidFill>
          <a:latin typeface="Arial" charset="0"/>
          <a:cs typeface="Arial" charset="0"/>
        </a:defRPr>
      </a:lvl5pPr>
      <a:lvl6pPr marL="457200" algn="l" rtl="0" fontAlgn="base">
        <a:spcBef>
          <a:spcPct val="0"/>
        </a:spcBef>
        <a:spcAft>
          <a:spcPct val="0"/>
        </a:spcAft>
        <a:defRPr sz="3600" b="1">
          <a:solidFill>
            <a:schemeClr val="tx1"/>
          </a:solidFill>
          <a:latin typeface="Arial" charset="0"/>
          <a:cs typeface="Arial" charset="0"/>
        </a:defRPr>
      </a:lvl6pPr>
      <a:lvl7pPr marL="914400" algn="l" rtl="0" fontAlgn="base">
        <a:spcBef>
          <a:spcPct val="0"/>
        </a:spcBef>
        <a:spcAft>
          <a:spcPct val="0"/>
        </a:spcAft>
        <a:defRPr sz="3600" b="1">
          <a:solidFill>
            <a:schemeClr val="tx1"/>
          </a:solidFill>
          <a:latin typeface="Arial" charset="0"/>
          <a:cs typeface="Arial" charset="0"/>
        </a:defRPr>
      </a:lvl7pPr>
      <a:lvl8pPr marL="1371600" algn="l" rtl="0" fontAlgn="base">
        <a:spcBef>
          <a:spcPct val="0"/>
        </a:spcBef>
        <a:spcAft>
          <a:spcPct val="0"/>
        </a:spcAft>
        <a:defRPr sz="3600" b="1">
          <a:solidFill>
            <a:schemeClr val="tx1"/>
          </a:solidFill>
          <a:latin typeface="Arial" charset="0"/>
          <a:cs typeface="Arial" charset="0"/>
        </a:defRPr>
      </a:lvl8pPr>
      <a:lvl9pPr marL="1828800" algn="l" rtl="0" fontAlgn="base">
        <a:spcBef>
          <a:spcPct val="0"/>
        </a:spcBef>
        <a:spcAft>
          <a:spcPct val="0"/>
        </a:spcAft>
        <a:defRPr sz="3600" b="1">
          <a:solidFill>
            <a:schemeClr val="tx1"/>
          </a:solidFill>
          <a:latin typeface="Arial" charset="0"/>
          <a:cs typeface="Arial" charset="0"/>
        </a:defRPr>
      </a:lvl9pPr>
    </p:titleStyle>
    <p:bodyStyle>
      <a:lvl1pPr marL="287338" indent="-287338" algn="l" rtl="0" eaLnBrk="0" fontAlgn="base" hangingPunct="0">
        <a:lnSpc>
          <a:spcPts val="2500"/>
        </a:lnSpc>
        <a:spcBef>
          <a:spcPts val="1000"/>
        </a:spcBef>
        <a:spcAft>
          <a:spcPct val="0"/>
        </a:spcAft>
        <a:buClr>
          <a:srgbClr val="EF4142"/>
        </a:buClr>
        <a:buFont typeface="Wingdings" pitchFamily="2" charset="2"/>
        <a:buChar char="§"/>
        <a:defRPr sz="2400" kern="1200">
          <a:solidFill>
            <a:schemeClr val="tx1"/>
          </a:solidFill>
          <a:latin typeface="Arial" pitchFamily="34" charset="0"/>
          <a:ea typeface="+mn-ea"/>
          <a:cs typeface="Arial" pitchFamily="34" charset="0"/>
        </a:defRPr>
      </a:lvl1pPr>
      <a:lvl2pPr marL="574675" indent="-287338" algn="l" rtl="0" eaLnBrk="0" fontAlgn="base" hangingPunct="0">
        <a:lnSpc>
          <a:spcPts val="2300"/>
        </a:lnSpc>
        <a:spcBef>
          <a:spcPts val="400"/>
        </a:spcBef>
        <a:spcAft>
          <a:spcPct val="0"/>
        </a:spcAft>
        <a:buClr>
          <a:srgbClr val="EF4142"/>
        </a:buClr>
        <a:buFont typeface="Lucida Grande"/>
        <a:buChar char="-"/>
        <a:defRPr sz="2200" kern="1200">
          <a:solidFill>
            <a:srgbClr val="595959"/>
          </a:solidFill>
          <a:latin typeface="Arial" pitchFamily="34" charset="0"/>
          <a:ea typeface="+mn-ea"/>
          <a:cs typeface="Arial" pitchFamily="34" charset="0"/>
        </a:defRPr>
      </a:lvl2pPr>
      <a:lvl3pPr marL="860425" indent="-285750" algn="l" rtl="0" eaLnBrk="0" fontAlgn="base" hangingPunct="0">
        <a:lnSpc>
          <a:spcPts val="1900"/>
        </a:lnSpc>
        <a:spcBef>
          <a:spcPts val="300"/>
        </a:spcBef>
        <a:spcAft>
          <a:spcPct val="0"/>
        </a:spcAft>
        <a:buClr>
          <a:srgbClr val="EF4142"/>
        </a:buClr>
        <a:buFont typeface="Wingdings" pitchFamily="2" charset="2"/>
        <a:buChar char="§"/>
        <a:defRPr kern="1200">
          <a:solidFill>
            <a:srgbClr val="595959"/>
          </a:solidFill>
          <a:latin typeface="Arial" pitchFamily="34" charset="0"/>
          <a:ea typeface="+mn-ea"/>
          <a:cs typeface="Arial" pitchFamily="34" charset="0"/>
        </a:defRPr>
      </a:lvl3pPr>
      <a:lvl4pPr marL="1200150" indent="-287338" algn="l" rtl="0" eaLnBrk="0" fontAlgn="base" hangingPunct="0">
        <a:lnSpc>
          <a:spcPts val="1800"/>
        </a:lnSpc>
        <a:spcBef>
          <a:spcPts val="300"/>
        </a:spcBef>
        <a:spcAft>
          <a:spcPct val="0"/>
        </a:spcAft>
        <a:buClr>
          <a:srgbClr val="EF4142"/>
        </a:buClr>
        <a:buFont typeface="Arial" charset="0"/>
        <a:buChar char="–"/>
        <a:defRPr sz="1600" kern="1200">
          <a:solidFill>
            <a:srgbClr val="595959"/>
          </a:solidFill>
          <a:latin typeface="Arial" pitchFamily="34" charset="0"/>
          <a:ea typeface="+mn-ea"/>
          <a:cs typeface="Arial" pitchFamily="34" charset="0"/>
        </a:defRPr>
      </a:lvl4pPr>
      <a:lvl5pPr marL="1427163" indent="-227013" algn="l" rtl="0" eaLnBrk="0" fontAlgn="base" hangingPunct="0">
        <a:lnSpc>
          <a:spcPts val="1800"/>
        </a:lnSpc>
        <a:spcBef>
          <a:spcPts val="300"/>
        </a:spcBef>
        <a:spcAft>
          <a:spcPct val="0"/>
        </a:spcAft>
        <a:buClr>
          <a:srgbClr val="EF4142"/>
        </a:buClr>
        <a:buFont typeface="Arial" charset="0"/>
        <a:buChar char="»"/>
        <a:defRPr sz="16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gasb.or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Arial" pitchFamily="-64" charset="0"/>
                <a:ea typeface="ヒラギノ角ゴ Pro W3" pitchFamily="-64" charset="-128"/>
                <a:cs typeface="ヒラギノ角ゴ Pro W3" pitchFamily="-64" charset="-128"/>
              </a:rPr>
              <a:t>GASB Update</a:t>
            </a:r>
            <a:endParaRPr lang="en-US" dirty="0"/>
          </a:p>
        </p:txBody>
      </p:sp>
      <p:sp>
        <p:nvSpPr>
          <p:cNvPr id="5" name="Text Placeholder 4"/>
          <p:cNvSpPr>
            <a:spLocks noGrp="1"/>
          </p:cNvSpPr>
          <p:nvPr>
            <p:ph type="body" sz="quarter" idx="12"/>
          </p:nvPr>
        </p:nvSpPr>
        <p:spPr>
          <a:xfrm>
            <a:off x="430690" y="3011240"/>
            <a:ext cx="8480553" cy="1034617"/>
          </a:xfrm>
        </p:spPr>
        <p:txBody>
          <a:bodyPr/>
          <a:lstStyle/>
          <a:p>
            <a:r>
              <a:rPr lang="en-US" dirty="0" smtClean="0"/>
              <a:t>Lisa R. Parker, CPA, CGMA</a:t>
            </a:r>
          </a:p>
          <a:p>
            <a:r>
              <a:rPr lang="en-US" dirty="0" smtClean="0"/>
              <a:t>Project Manager</a:t>
            </a:r>
          </a:p>
          <a:p>
            <a:r>
              <a:rPr lang="en-US" dirty="0" smtClean="0"/>
              <a:t>Governmental Accounting Standards Board</a:t>
            </a:r>
            <a:endParaRPr lang="en-US" dirty="0"/>
          </a:p>
        </p:txBody>
      </p:sp>
      <p:sp>
        <p:nvSpPr>
          <p:cNvPr id="6" name="Text Placeholder 5"/>
          <p:cNvSpPr>
            <a:spLocks noGrp="1"/>
          </p:cNvSpPr>
          <p:nvPr>
            <p:ph type="body" sz="quarter" idx="13"/>
          </p:nvPr>
        </p:nvSpPr>
        <p:spPr>
          <a:xfrm>
            <a:off x="430691" y="4143191"/>
            <a:ext cx="7901546" cy="1072874"/>
          </a:xfrm>
        </p:spPr>
        <p:txBody>
          <a:bodyPr/>
          <a:lstStyle/>
          <a:p>
            <a:r>
              <a:rPr lang="en-US" i="1" dirty="0">
                <a:latin typeface="Arial" pitchFamily="-64" charset="0"/>
                <a:ea typeface="ＭＳ Ｐゴシック" pitchFamily="-64" charset="-128"/>
              </a:rPr>
              <a:t>The views expressed in this presentation are those </a:t>
            </a:r>
            <a:r>
              <a:rPr lang="en-US" i="1" dirty="0" smtClean="0">
                <a:latin typeface="Arial" pitchFamily="-64" charset="0"/>
                <a:ea typeface="ＭＳ Ｐゴシック" pitchFamily="-64" charset="-128"/>
              </a:rPr>
              <a:t>of Ms. Parker. </a:t>
            </a:r>
            <a:r>
              <a:rPr lang="en-US" i="1" dirty="0">
                <a:latin typeface="Arial" pitchFamily="-64" charset="0"/>
                <a:ea typeface="ＭＳ Ｐゴシック" pitchFamily="-64" charset="-128"/>
              </a:rPr>
              <a:t>Official positions of the GASB </a:t>
            </a:r>
            <a:r>
              <a:rPr lang="en-US" i="1" dirty="0" smtClean="0">
                <a:latin typeface="Arial" pitchFamily="-64" charset="0"/>
                <a:ea typeface="ＭＳ Ｐゴシック" pitchFamily="-64" charset="-128"/>
              </a:rPr>
              <a:t>on accounting matters are determined only </a:t>
            </a:r>
            <a:r>
              <a:rPr lang="en-US" i="1" dirty="0">
                <a:latin typeface="Arial" pitchFamily="-64" charset="0"/>
                <a:ea typeface="ＭＳ Ｐゴシック" pitchFamily="-64" charset="-128"/>
              </a:rPr>
              <a:t>after extensive due process and deliberation.</a:t>
            </a:r>
            <a:endParaRPr lang="en-US" sz="2400" i="1" dirty="0">
              <a:latin typeface="Arial" pitchFamily="-64" charset="0"/>
              <a:ea typeface="ＭＳ Ｐゴシック" pitchFamily="-6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NPL: Measurement—General Approach</a:t>
            </a:r>
            <a:endParaRPr lang="en-US" dirty="0"/>
          </a:p>
        </p:txBody>
      </p:sp>
      <p:sp>
        <p:nvSpPr>
          <p:cNvPr id="3" name="Content Placeholder 2"/>
          <p:cNvSpPr>
            <a:spLocks noGrp="1"/>
          </p:cNvSpPr>
          <p:nvPr>
            <p:ph idx="1"/>
          </p:nvPr>
        </p:nvSpPr>
        <p:spPr/>
        <p:txBody>
          <a:bodyPr>
            <a:normAutofit/>
          </a:bodyPr>
          <a:lstStyle/>
          <a:p>
            <a:r>
              <a:rPr lang="en-US" dirty="0" smtClean="0"/>
              <a:t>Three broad steps</a:t>
            </a:r>
          </a:p>
          <a:p>
            <a:pPr lvl="1"/>
            <a:r>
              <a:rPr lang="en-US" dirty="0" smtClean="0"/>
              <a:t>Project benefit payments</a:t>
            </a:r>
          </a:p>
          <a:p>
            <a:pPr lvl="1"/>
            <a:r>
              <a:rPr lang="en-US" dirty="0" smtClean="0"/>
              <a:t>Discount projected benefit payments to actuarial present value</a:t>
            </a:r>
          </a:p>
          <a:p>
            <a:pPr lvl="1"/>
            <a:r>
              <a:rPr lang="en-US" dirty="0" smtClean="0"/>
              <a:t>Attribute actuarial present value to periods</a:t>
            </a:r>
          </a:p>
          <a:p>
            <a:r>
              <a:rPr lang="en-US" dirty="0" smtClean="0"/>
              <a:t>Methods and assumptions</a:t>
            </a:r>
          </a:p>
          <a:p>
            <a:pPr lvl="1"/>
            <a:r>
              <a:rPr lang="en-US" dirty="0" smtClean="0"/>
              <a:t>Generally, assumptions in conformity with Actuarial Standards of Practice</a:t>
            </a:r>
          </a:p>
          <a:p>
            <a:pPr lvl="1"/>
            <a:r>
              <a:rPr lang="en-US" dirty="0" smtClean="0"/>
              <a:t>Fewer alternatives than in Statement 27 for methods and assumptions for GAAP reporting purposes </a:t>
            </a:r>
          </a:p>
          <a:p>
            <a:pPr lvl="1"/>
            <a:r>
              <a:rPr lang="en-US" dirty="0" smtClean="0"/>
              <a:t>No changes required to actuarial methods and assumptions used to determine funding amounts</a:t>
            </a:r>
          </a:p>
          <a:p>
            <a:endParaRPr lang="en-US" dirty="0"/>
          </a:p>
        </p:txBody>
      </p:sp>
      <p:sp>
        <p:nvSpPr>
          <p:cNvPr id="4" name="Slide Number Placeholder 3"/>
          <p:cNvSpPr>
            <a:spLocks noGrp="1"/>
          </p:cNvSpPr>
          <p:nvPr>
            <p:ph type="sldNum" sz="quarter" idx="12"/>
          </p:nvPr>
        </p:nvSpPr>
        <p:spPr/>
        <p:txBody>
          <a:bodyPr/>
          <a:lstStyle/>
          <a:p>
            <a:fld id="{B678A430-2B5E-9C4F-A94E-0139B75F11B5}" type="slidenum">
              <a:rPr lang="en-US" smtClean="0"/>
              <a:pPr/>
              <a:t>10</a:t>
            </a:fld>
            <a:endParaRPr lang="en-US" dirty="0"/>
          </a:p>
        </p:txBody>
      </p:sp>
    </p:spTree>
    <p:extLst>
      <p:ext uri="{BB962C8B-B14F-4D97-AF65-F5344CB8AC3E}">
        <p14:creationId xmlns:p14="http://schemas.microsoft.com/office/powerpoint/2010/main" xmlns="" val="31899962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Financial Reporting Model Research</a:t>
            </a:r>
            <a:endParaRPr lang="en-US" dirty="0"/>
          </a:p>
        </p:txBody>
      </p:sp>
      <p:sp>
        <p:nvSpPr>
          <p:cNvPr id="5" name="Content Placeholder 4"/>
          <p:cNvSpPr>
            <a:spLocks noGrp="1"/>
          </p:cNvSpPr>
          <p:nvPr>
            <p:ph idx="1"/>
          </p:nvPr>
        </p:nvSpPr>
        <p:spPr/>
        <p:txBody>
          <a:bodyPr/>
          <a:lstStyle/>
          <a:p>
            <a:r>
              <a:rPr lang="en-US" b="1" dirty="0" smtClean="0"/>
              <a:t>What: </a:t>
            </a:r>
            <a:r>
              <a:rPr lang="en-US" dirty="0" smtClean="0"/>
              <a:t>In August 2013, the Board decided to begin pre-agenda research examining the effectiveness of the financial reporting model – Statements 34, 35, 37, 41, and 46, and Interpretation 6</a:t>
            </a:r>
          </a:p>
          <a:p>
            <a:r>
              <a:rPr lang="en-US" b="1" dirty="0" smtClean="0"/>
              <a:t>Why: </a:t>
            </a:r>
            <a:r>
              <a:rPr lang="en-US" dirty="0" smtClean="0"/>
              <a:t>The </a:t>
            </a:r>
            <a:r>
              <a:rPr lang="en-US" dirty="0"/>
              <a:t>GASB is committed not only to establishing </a:t>
            </a:r>
            <a:r>
              <a:rPr lang="en-US" dirty="0" smtClean="0"/>
              <a:t>standards </a:t>
            </a:r>
            <a:r>
              <a:rPr lang="en-US" dirty="0"/>
              <a:t>but also to ensuring that </a:t>
            </a:r>
            <a:r>
              <a:rPr lang="en-US" dirty="0" smtClean="0"/>
              <a:t>they continue </a:t>
            </a:r>
            <a:r>
              <a:rPr lang="en-US" dirty="0"/>
              <a:t>to be </a:t>
            </a:r>
            <a:r>
              <a:rPr lang="en-US" dirty="0" smtClean="0"/>
              <a:t>effective; most </a:t>
            </a:r>
            <a:r>
              <a:rPr lang="en-US" dirty="0"/>
              <a:t>of the requirements of Statement 34 became effective </a:t>
            </a:r>
            <a:r>
              <a:rPr lang="en-US" dirty="0" smtClean="0"/>
              <a:t>between </a:t>
            </a:r>
            <a:r>
              <a:rPr lang="en-US" dirty="0"/>
              <a:t>2002 and </a:t>
            </a:r>
            <a:r>
              <a:rPr lang="en-US" dirty="0" smtClean="0"/>
              <a:t>2004; the </a:t>
            </a:r>
            <a:r>
              <a:rPr lang="en-US" dirty="0"/>
              <a:t>provisions related to reporting existing general infrastructure assets were fully effective in 2006 and </a:t>
            </a:r>
            <a:r>
              <a:rPr lang="en-US" dirty="0" smtClean="0"/>
              <a:t>2007</a:t>
            </a:r>
          </a:p>
          <a:p>
            <a:r>
              <a:rPr lang="en-US" b="1" dirty="0" smtClean="0"/>
              <a:t>When: </a:t>
            </a:r>
            <a:r>
              <a:rPr lang="en-US" dirty="0" smtClean="0"/>
              <a:t>The research is expected to conclude in mid-2015</a:t>
            </a:r>
            <a:endParaRPr lang="en-US" b="1" dirty="0"/>
          </a:p>
        </p:txBody>
      </p:sp>
    </p:spTree>
    <p:extLst>
      <p:ext uri="{BB962C8B-B14F-4D97-AF65-F5344CB8AC3E}">
        <p14:creationId xmlns:p14="http://schemas.microsoft.com/office/powerpoint/2010/main" xmlns="" val="30685632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Activities</a:t>
            </a:r>
            <a:endParaRPr lang="en-US" dirty="0"/>
          </a:p>
        </p:txBody>
      </p:sp>
      <p:sp>
        <p:nvSpPr>
          <p:cNvPr id="3" name="Content Placeholder 2"/>
          <p:cNvSpPr>
            <a:spLocks noGrp="1"/>
          </p:cNvSpPr>
          <p:nvPr>
            <p:ph idx="1"/>
          </p:nvPr>
        </p:nvSpPr>
        <p:spPr>
          <a:xfrm>
            <a:off x="582613" y="1367406"/>
            <a:ext cx="8561387" cy="4909511"/>
          </a:xfrm>
        </p:spPr>
        <p:txBody>
          <a:bodyPr/>
          <a:lstStyle/>
          <a:p>
            <a:r>
              <a:rPr lang="en-US" dirty="0" smtClean="0"/>
              <a:t>During 2013 the following activities were conducted:</a:t>
            </a:r>
          </a:p>
          <a:p>
            <a:pPr lvl="1"/>
            <a:r>
              <a:rPr lang="en-US" dirty="0" smtClean="0"/>
              <a:t>11 research roundtables in 8 cities, focusing on either general purpose or special-purpose governments, consisting of a mix of financial statement preparers, auditors, and users</a:t>
            </a:r>
          </a:p>
          <a:p>
            <a:pPr lvl="1"/>
            <a:r>
              <a:rPr lang="en-US" dirty="0"/>
              <a:t>P</a:t>
            </a:r>
            <a:r>
              <a:rPr lang="en-US" dirty="0" smtClean="0"/>
              <a:t>rimary </a:t>
            </a:r>
            <a:r>
              <a:rPr lang="en-US" dirty="0"/>
              <a:t>purpose </a:t>
            </a:r>
            <a:r>
              <a:rPr lang="en-US" dirty="0" smtClean="0"/>
              <a:t>was to </a:t>
            </a:r>
            <a:r>
              <a:rPr lang="en-US" dirty="0"/>
              <a:t>identify any major, overarching issues that have arisen </a:t>
            </a:r>
            <a:r>
              <a:rPr lang="en-US" dirty="0" smtClean="0"/>
              <a:t>since </a:t>
            </a:r>
            <a:r>
              <a:rPr lang="en-US" dirty="0"/>
              <a:t>Statement 34 was </a:t>
            </a:r>
            <a:r>
              <a:rPr lang="en-US" dirty="0" smtClean="0"/>
              <a:t>implemented</a:t>
            </a:r>
          </a:p>
          <a:p>
            <a:r>
              <a:rPr lang="en-US" dirty="0"/>
              <a:t>During 2014 the </a:t>
            </a:r>
            <a:r>
              <a:rPr lang="en-US" dirty="0" smtClean="0"/>
              <a:t>following </a:t>
            </a:r>
            <a:r>
              <a:rPr lang="en-US" dirty="0"/>
              <a:t>activities were conducted:</a:t>
            </a:r>
          </a:p>
          <a:p>
            <a:pPr lvl="1"/>
            <a:r>
              <a:rPr lang="en-US" dirty="0"/>
              <a:t>Broad surveys of financial statement preparers, auditors, and users, as well as an additional survey of preparers using the modified approach for reporting infrastructure</a:t>
            </a:r>
          </a:p>
          <a:p>
            <a:pPr lvl="1"/>
            <a:r>
              <a:rPr lang="en-US" dirty="0"/>
              <a:t>Archival research with annual financial reports</a:t>
            </a:r>
          </a:p>
          <a:p>
            <a:pPr lvl="1"/>
            <a:r>
              <a:rPr lang="en-US" dirty="0"/>
              <a:t>Literature review</a:t>
            </a:r>
          </a:p>
          <a:p>
            <a:pPr lvl="1"/>
            <a:r>
              <a:rPr lang="en-US" dirty="0" smtClean="0"/>
              <a:t>Primary </a:t>
            </a:r>
            <a:r>
              <a:rPr lang="en-US" dirty="0"/>
              <a:t>purpose </a:t>
            </a:r>
            <a:r>
              <a:rPr lang="en-US" dirty="0" smtClean="0"/>
              <a:t>was </a:t>
            </a:r>
            <a:r>
              <a:rPr lang="en-US" dirty="0"/>
              <a:t>to identify how Statement 34 has been implemented in practice and to explore further the issues raised in the roundtables</a:t>
            </a:r>
            <a:endParaRPr lang="en-US" dirty="0" smtClean="0"/>
          </a:p>
        </p:txBody>
      </p:sp>
      <p:sp>
        <p:nvSpPr>
          <p:cNvPr id="5" name="Slide Number Placeholder 4"/>
          <p:cNvSpPr>
            <a:spLocks noGrp="1"/>
          </p:cNvSpPr>
          <p:nvPr>
            <p:ph type="sldNum" sz="quarter" idx="12"/>
          </p:nvPr>
        </p:nvSpPr>
        <p:spPr/>
        <p:txBody>
          <a:bodyPr/>
          <a:lstStyle/>
          <a:p>
            <a:fld id="{B678A430-2B5E-9C4F-A94E-0139B75F11B5}" type="slidenum">
              <a:rPr lang="en-US" smtClean="0"/>
              <a:pPr/>
              <a:t>101</a:t>
            </a:fld>
            <a:endParaRPr lang="en-US"/>
          </a:p>
        </p:txBody>
      </p:sp>
    </p:spTree>
    <p:extLst>
      <p:ext uri="{BB962C8B-B14F-4D97-AF65-F5344CB8AC3E}">
        <p14:creationId xmlns:p14="http://schemas.microsoft.com/office/powerpoint/2010/main" xmlns="" val="21229085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lstStyle/>
          <a:p>
            <a:r>
              <a:rPr lang="en-US" dirty="0"/>
              <a:t>150 interviews </a:t>
            </a:r>
            <a:r>
              <a:rPr lang="en-US" dirty="0" smtClean="0"/>
              <a:t>were conducted </a:t>
            </a:r>
            <a:r>
              <a:rPr lang="en-US" dirty="0"/>
              <a:t>in </a:t>
            </a:r>
            <a:r>
              <a:rPr lang="en-US" dirty="0" smtClean="0"/>
              <a:t>January–March, 2015, </a:t>
            </a:r>
            <a:r>
              <a:rPr lang="en-US" dirty="0"/>
              <a:t>to seek input on how to address the issues raised in the roundtables and surveys</a:t>
            </a:r>
          </a:p>
          <a:p>
            <a:r>
              <a:rPr lang="en-US" dirty="0" smtClean="0"/>
              <a:t>Research is expected to last </a:t>
            </a:r>
            <a:r>
              <a:rPr lang="en-US" dirty="0"/>
              <a:t>until the middle of </a:t>
            </a:r>
            <a:r>
              <a:rPr lang="en-US" dirty="0" smtClean="0"/>
              <a:t>2015</a:t>
            </a:r>
          </a:p>
          <a:p>
            <a:r>
              <a:rPr lang="en-US" dirty="0" smtClean="0"/>
              <a:t>At </a:t>
            </a:r>
            <a:r>
              <a:rPr lang="en-US" dirty="0"/>
              <a:t>that time, </a:t>
            </a:r>
            <a:r>
              <a:rPr lang="en-US" i="1" dirty="0"/>
              <a:t>if </a:t>
            </a:r>
            <a:r>
              <a:rPr lang="en-US" dirty="0"/>
              <a:t>the </a:t>
            </a:r>
            <a:r>
              <a:rPr lang="en-US" dirty="0" smtClean="0"/>
              <a:t>Board believes </a:t>
            </a:r>
            <a:r>
              <a:rPr lang="en-US" dirty="0"/>
              <a:t>that significant improvements can be made to the standards, </a:t>
            </a:r>
            <a:r>
              <a:rPr lang="en-US" dirty="0" smtClean="0"/>
              <a:t>it </a:t>
            </a:r>
            <a:r>
              <a:rPr lang="en-US" dirty="0"/>
              <a:t>will begin to deliberate over potential changes to propose for public review and </a:t>
            </a:r>
            <a:r>
              <a:rPr lang="en-US" dirty="0" smtClean="0"/>
              <a:t>comment</a:t>
            </a:r>
          </a:p>
          <a:p>
            <a:r>
              <a:rPr lang="en-US" dirty="0" smtClean="0"/>
              <a:t>Although this review will not take 15 years, like the project that resulted in the issuance of </a:t>
            </a:r>
            <a:r>
              <a:rPr lang="en-US" dirty="0"/>
              <a:t>Statement </a:t>
            </a:r>
            <a:r>
              <a:rPr lang="en-US" dirty="0" smtClean="0"/>
              <a:t>34, it </a:t>
            </a:r>
            <a:r>
              <a:rPr lang="en-US" dirty="0"/>
              <a:t>is reasonable to expect </a:t>
            </a:r>
            <a:r>
              <a:rPr lang="en-US" dirty="0" smtClean="0"/>
              <a:t>that Board deliberations </a:t>
            </a:r>
            <a:r>
              <a:rPr lang="en-US" dirty="0"/>
              <a:t>and </a:t>
            </a:r>
            <a:r>
              <a:rPr lang="en-US" dirty="0" smtClean="0"/>
              <a:t>the public review and input process will last </a:t>
            </a:r>
            <a:r>
              <a:rPr lang="en-US" dirty="0"/>
              <a:t>at least several </a:t>
            </a:r>
            <a:r>
              <a:rPr lang="en-US" dirty="0" smtClean="0"/>
              <a:t>years</a:t>
            </a:r>
          </a:p>
        </p:txBody>
      </p:sp>
      <p:sp>
        <p:nvSpPr>
          <p:cNvPr id="5" name="Slide Number Placeholder 4"/>
          <p:cNvSpPr>
            <a:spLocks noGrp="1"/>
          </p:cNvSpPr>
          <p:nvPr>
            <p:ph type="sldNum" sz="quarter" idx="12"/>
          </p:nvPr>
        </p:nvSpPr>
        <p:spPr/>
        <p:txBody>
          <a:bodyPr/>
          <a:lstStyle/>
          <a:p>
            <a:fld id="{B678A430-2B5E-9C4F-A94E-0139B75F11B5}" type="slidenum">
              <a:rPr lang="en-US" smtClean="0"/>
              <a:pPr/>
              <a:t>102</a:t>
            </a:fld>
            <a:endParaRPr lang="en-US"/>
          </a:p>
        </p:txBody>
      </p:sp>
    </p:spTree>
    <p:extLst>
      <p:ext uri="{BB962C8B-B14F-4D97-AF65-F5344CB8AC3E}">
        <p14:creationId xmlns:p14="http://schemas.microsoft.com/office/powerpoint/2010/main" xmlns="" val="30137131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Debt Extinguishments</a:t>
            </a:r>
            <a:endParaRPr lang="en-US" sz="4000" dirty="0"/>
          </a:p>
        </p:txBody>
      </p:sp>
    </p:spTree>
    <p:extLst>
      <p:ext uri="{BB962C8B-B14F-4D97-AF65-F5344CB8AC3E}">
        <p14:creationId xmlns:p14="http://schemas.microsoft.com/office/powerpoint/2010/main" xmlns="" val="183378047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Debt Extinguishments (including refundings)</a:t>
            </a:r>
            <a:endParaRPr lang="en-US" dirty="0"/>
          </a:p>
        </p:txBody>
      </p:sp>
      <p:sp>
        <p:nvSpPr>
          <p:cNvPr id="5" name="Content Placeholder 4"/>
          <p:cNvSpPr>
            <a:spLocks noGrp="1"/>
          </p:cNvSpPr>
          <p:nvPr>
            <p:ph idx="1"/>
          </p:nvPr>
        </p:nvSpPr>
        <p:spPr/>
        <p:txBody>
          <a:bodyPr/>
          <a:lstStyle/>
          <a:p>
            <a:r>
              <a:rPr lang="en-US" b="1" dirty="0" smtClean="0"/>
              <a:t>What: </a:t>
            </a:r>
            <a:r>
              <a:rPr lang="en-US" dirty="0" smtClean="0"/>
              <a:t>A review of existing standards for debt extinguishments (Statement 62), including debt refundings (Statements 7 and 23)</a:t>
            </a:r>
          </a:p>
          <a:p>
            <a:r>
              <a:rPr lang="en-US" b="1" dirty="0" smtClean="0"/>
              <a:t>Why: </a:t>
            </a:r>
            <a:r>
              <a:rPr lang="en-US" dirty="0" smtClean="0"/>
              <a:t>The debt extinguishment standards were incorporated from FASB literature “as is” and not reviewed to consider their appropriateness for governments; the debt refundings standards have been in effect for many years, and the GASB </a:t>
            </a:r>
            <a:r>
              <a:rPr lang="en-US" dirty="0"/>
              <a:t>is committed </a:t>
            </a:r>
            <a:r>
              <a:rPr lang="en-US" dirty="0" smtClean="0"/>
              <a:t>to </a:t>
            </a:r>
            <a:r>
              <a:rPr lang="en-US" dirty="0"/>
              <a:t>ensuring that </a:t>
            </a:r>
            <a:r>
              <a:rPr lang="en-US" dirty="0" smtClean="0"/>
              <a:t>standards continue </a:t>
            </a:r>
            <a:r>
              <a:rPr lang="en-US" dirty="0"/>
              <a:t>to be </a:t>
            </a:r>
            <a:r>
              <a:rPr lang="en-US" dirty="0" smtClean="0"/>
              <a:t>effective</a:t>
            </a:r>
          </a:p>
          <a:p>
            <a:r>
              <a:rPr lang="en-US" b="1" dirty="0" smtClean="0"/>
              <a:t>When: </a:t>
            </a:r>
            <a:r>
              <a:rPr lang="en-US" dirty="0" smtClean="0"/>
              <a:t>The Board will consider adding a project to the current technical agenda in May 2015</a:t>
            </a:r>
            <a:endParaRPr lang="en-US" b="1" dirty="0"/>
          </a:p>
        </p:txBody>
      </p:sp>
    </p:spTree>
    <p:extLst>
      <p:ext uri="{BB962C8B-B14F-4D97-AF65-F5344CB8AC3E}">
        <p14:creationId xmlns:p14="http://schemas.microsoft.com/office/powerpoint/2010/main" xmlns="" val="18768326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Be Considered</a:t>
            </a:r>
            <a:endParaRPr lang="en-US" dirty="0"/>
          </a:p>
        </p:txBody>
      </p:sp>
      <p:sp>
        <p:nvSpPr>
          <p:cNvPr id="3" name="Content Placeholder 2"/>
          <p:cNvSpPr>
            <a:spLocks noGrp="1"/>
          </p:cNvSpPr>
          <p:nvPr>
            <p:ph idx="1"/>
          </p:nvPr>
        </p:nvSpPr>
        <p:spPr/>
        <p:txBody>
          <a:bodyPr/>
          <a:lstStyle/>
          <a:p>
            <a:pPr lvl="0"/>
            <a:r>
              <a:rPr lang="en-US" dirty="0"/>
              <a:t>What constitutes an extinguishment of debt?</a:t>
            </a:r>
          </a:p>
          <a:p>
            <a:pPr lvl="0"/>
            <a:r>
              <a:rPr lang="en-US" dirty="0"/>
              <a:t>What information should be reported or disclosed when debt is extinguished?</a:t>
            </a:r>
          </a:p>
          <a:p>
            <a:pPr lvl="0"/>
            <a:r>
              <a:rPr lang="en-US" dirty="0"/>
              <a:t>Should the standards for specific types of debt extinguishments, such as refundings, be consistent with the general standards for debt extinguishment? </a:t>
            </a:r>
          </a:p>
          <a:p>
            <a:r>
              <a:rPr lang="en-US" dirty="0"/>
              <a:t>Does the governmental environment operate in a manner such that the Board’s perspective of substitution of debt still prevails?</a:t>
            </a:r>
          </a:p>
        </p:txBody>
      </p:sp>
      <p:sp>
        <p:nvSpPr>
          <p:cNvPr id="5" name="Slide Number Placeholder 4"/>
          <p:cNvSpPr>
            <a:spLocks noGrp="1"/>
          </p:cNvSpPr>
          <p:nvPr>
            <p:ph type="sldNum" sz="quarter" idx="12"/>
          </p:nvPr>
        </p:nvSpPr>
        <p:spPr/>
        <p:txBody>
          <a:bodyPr/>
          <a:lstStyle/>
          <a:p>
            <a:fld id="{B678A430-2B5E-9C4F-A94E-0139B75F11B5}" type="slidenum">
              <a:rPr lang="en-US" smtClean="0"/>
              <a:pPr/>
              <a:t>105</a:t>
            </a:fld>
            <a:endParaRPr lang="en-US" dirty="0"/>
          </a:p>
        </p:txBody>
      </p:sp>
    </p:spTree>
    <p:extLst>
      <p:ext uri="{BB962C8B-B14F-4D97-AF65-F5344CB8AC3E}">
        <p14:creationId xmlns:p14="http://schemas.microsoft.com/office/powerpoint/2010/main" xmlns="" val="40215506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Be Considered</a:t>
            </a:r>
            <a:endParaRPr lang="en-US" dirty="0"/>
          </a:p>
        </p:txBody>
      </p:sp>
      <p:sp>
        <p:nvSpPr>
          <p:cNvPr id="3" name="Content Placeholder 2"/>
          <p:cNvSpPr>
            <a:spLocks noGrp="1"/>
          </p:cNvSpPr>
          <p:nvPr>
            <p:ph idx="1"/>
          </p:nvPr>
        </p:nvSpPr>
        <p:spPr/>
        <p:txBody>
          <a:bodyPr/>
          <a:lstStyle/>
          <a:p>
            <a:pPr lvl="0"/>
            <a:r>
              <a:rPr lang="en-US" dirty="0"/>
              <a:t>How decision-useful </a:t>
            </a:r>
            <a:r>
              <a:rPr lang="en-US" dirty="0" smtClean="0"/>
              <a:t>isinformation </a:t>
            </a:r>
            <a:r>
              <a:rPr lang="en-US" dirty="0"/>
              <a:t>about </a:t>
            </a:r>
            <a:r>
              <a:rPr lang="en-US" dirty="0" smtClean="0"/>
              <a:t>refundings?</a:t>
            </a:r>
            <a:endParaRPr lang="en-US" dirty="0"/>
          </a:p>
          <a:p>
            <a:pPr lvl="0"/>
            <a:r>
              <a:rPr lang="en-US" dirty="0"/>
              <a:t>What are the distinguishing indicators of a refunding versus a change in a </a:t>
            </a:r>
            <a:r>
              <a:rPr lang="en-US" dirty="0" smtClean="0"/>
              <a:t>bond’s? </a:t>
            </a:r>
            <a:r>
              <a:rPr lang="en-US" dirty="0"/>
              <a:t>Does restructured debt qualify as an advanced refunding? </a:t>
            </a:r>
          </a:p>
          <a:p>
            <a:pPr lvl="0"/>
            <a:r>
              <a:rPr lang="en-US" dirty="0"/>
              <a:t>If the new debt issued is more than the amount needed to refund the old debt, how should the disclosure requirements of paragraph 11 of Statement 7 apply, and how should the cash flow difference in economic gain or loss be calculated? </a:t>
            </a:r>
          </a:p>
          <a:p>
            <a:r>
              <a:rPr lang="en-US" dirty="0"/>
              <a:t>For purposes of the recognition period, how do call options affect what is considered the remaining life of the refunded bonds?</a:t>
            </a:r>
          </a:p>
        </p:txBody>
      </p:sp>
      <p:sp>
        <p:nvSpPr>
          <p:cNvPr id="5" name="Slide Number Placeholder 4"/>
          <p:cNvSpPr>
            <a:spLocks noGrp="1"/>
          </p:cNvSpPr>
          <p:nvPr>
            <p:ph type="sldNum" sz="quarter" idx="12"/>
          </p:nvPr>
        </p:nvSpPr>
        <p:spPr/>
        <p:txBody>
          <a:bodyPr/>
          <a:lstStyle/>
          <a:p>
            <a:fld id="{B678A430-2B5E-9C4F-A94E-0139B75F11B5}" type="slidenum">
              <a:rPr lang="en-US" smtClean="0"/>
              <a:pPr/>
              <a:t>106</a:t>
            </a:fld>
            <a:endParaRPr lang="en-US" dirty="0"/>
          </a:p>
        </p:txBody>
      </p:sp>
    </p:spTree>
    <p:extLst>
      <p:ext uri="{BB962C8B-B14F-4D97-AF65-F5344CB8AC3E}">
        <p14:creationId xmlns:p14="http://schemas.microsoft.com/office/powerpoint/2010/main" xmlns="" val="7720266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6" name="Text Placeholder 5"/>
          <p:cNvSpPr>
            <a:spLocks noGrp="1"/>
          </p:cNvSpPr>
          <p:nvPr>
            <p:ph type="body" sz="quarter" idx="13"/>
          </p:nvPr>
        </p:nvSpPr>
        <p:spPr/>
        <p:txBody>
          <a:bodyPr/>
          <a:lstStyle/>
          <a:p>
            <a:r>
              <a:rPr lang="en-US" dirty="0" smtClean="0"/>
              <a:t>Visit www.gasb.org</a:t>
            </a:r>
            <a:endParaRPr lang="en-US" dirty="0"/>
          </a:p>
        </p:txBody>
      </p:sp>
      <p:sp>
        <p:nvSpPr>
          <p:cNvPr id="3" name="Slide Number Placeholder 2"/>
          <p:cNvSpPr>
            <a:spLocks noGrp="1"/>
          </p:cNvSpPr>
          <p:nvPr>
            <p:ph type="sldNum" sz="quarter" idx="4"/>
          </p:nvPr>
        </p:nvSpPr>
        <p:spPr/>
        <p:txBody>
          <a:bodyPr/>
          <a:lstStyle/>
          <a:p>
            <a:pPr>
              <a:defRPr/>
            </a:pPr>
            <a:fld id="{B8C3CD40-D32D-4A66-9ED6-B023972553E0}" type="slidenum">
              <a:rPr lang="en-US" smtClean="0"/>
              <a:pPr>
                <a:defRPr/>
              </a:pPr>
              <a:t>107</a:t>
            </a:fld>
            <a:endParaRPr lang="en-US" dirty="0"/>
          </a:p>
        </p:txBody>
      </p:sp>
    </p:spTree>
    <p:extLst>
      <p:ext uri="{BB962C8B-B14F-4D97-AF65-F5344CB8AC3E}">
        <p14:creationId xmlns:p14="http://schemas.microsoft.com/office/powerpoint/2010/main" xmlns="" val="2786786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NPL: Measurement—Projection</a:t>
            </a:r>
            <a:endParaRPr lang="en-US" dirty="0"/>
          </a:p>
        </p:txBody>
      </p:sp>
      <p:sp>
        <p:nvSpPr>
          <p:cNvPr id="3" name="Content Placeholder 2"/>
          <p:cNvSpPr>
            <a:spLocks noGrp="1"/>
          </p:cNvSpPr>
          <p:nvPr>
            <p:ph idx="1"/>
          </p:nvPr>
        </p:nvSpPr>
        <p:spPr/>
        <p:txBody>
          <a:bodyPr>
            <a:normAutofit/>
          </a:bodyPr>
          <a:lstStyle/>
          <a:p>
            <a:r>
              <a:rPr lang="en-US" dirty="0" smtClean="0"/>
              <a:t>Benefit terms/agreements at measurement date</a:t>
            </a:r>
          </a:p>
          <a:p>
            <a:r>
              <a:rPr lang="en-US" dirty="0" smtClean="0"/>
              <a:t>Current active and inactive employees</a:t>
            </a:r>
          </a:p>
          <a:p>
            <a:r>
              <a:rPr lang="en-US" dirty="0" smtClean="0"/>
              <a:t>Incorporate expectations of:</a:t>
            </a:r>
          </a:p>
          <a:p>
            <a:pPr lvl="1"/>
            <a:r>
              <a:rPr lang="en-US" dirty="0" smtClean="0"/>
              <a:t>Salary changes</a:t>
            </a:r>
          </a:p>
          <a:p>
            <a:pPr lvl="1"/>
            <a:r>
              <a:rPr lang="en-US" dirty="0" smtClean="0"/>
              <a:t>Service credits</a:t>
            </a:r>
          </a:p>
          <a:p>
            <a:pPr lvl="1"/>
            <a:r>
              <a:rPr lang="en-US" dirty="0" smtClean="0"/>
              <a:t>Automatic postemployment benefit changes (including COLAs)</a:t>
            </a:r>
          </a:p>
          <a:p>
            <a:pPr lvl="1"/>
            <a:r>
              <a:rPr lang="en-US" dirty="0" smtClean="0"/>
              <a:t>Ad hoc postemployment benefit changes </a:t>
            </a:r>
            <a:r>
              <a:rPr lang="en-US" i="1" dirty="0" smtClean="0"/>
              <a:t>if substantively automatic</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B678A430-2B5E-9C4F-A94E-0139B75F11B5}" type="slidenum">
              <a:rPr lang="en-US" smtClean="0"/>
              <a:pPr/>
              <a:t>11</a:t>
            </a:fld>
            <a:endParaRPr lang="en-US" dirty="0"/>
          </a:p>
        </p:txBody>
      </p:sp>
    </p:spTree>
    <p:extLst>
      <p:ext uri="{BB962C8B-B14F-4D97-AF65-F5344CB8AC3E}">
        <p14:creationId xmlns:p14="http://schemas.microsoft.com/office/powerpoint/2010/main" xmlns="" val="727842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NPL: Measurement—Discounting</a:t>
            </a:r>
            <a:endParaRPr lang="en-US" dirty="0"/>
          </a:p>
        </p:txBody>
      </p:sp>
      <p:sp>
        <p:nvSpPr>
          <p:cNvPr id="3" name="Content Placeholder 2"/>
          <p:cNvSpPr>
            <a:spLocks noGrp="1"/>
          </p:cNvSpPr>
          <p:nvPr>
            <p:ph idx="1"/>
          </p:nvPr>
        </p:nvSpPr>
        <p:spPr/>
        <p:txBody>
          <a:bodyPr/>
          <a:lstStyle/>
          <a:p>
            <a:r>
              <a:rPr lang="en-US" dirty="0" smtClean="0"/>
              <a:t>Projected benefit payments are discounted using the long-term expected rate or return (</a:t>
            </a:r>
            <a:r>
              <a:rPr lang="en-US" dirty="0" err="1" smtClean="0"/>
              <a:t>LTERoR</a:t>
            </a:r>
            <a:r>
              <a:rPr lang="en-US" dirty="0" smtClean="0"/>
              <a:t>) on pension plan investments, to extent that :</a:t>
            </a:r>
          </a:p>
          <a:p>
            <a:pPr lvl="1"/>
            <a:r>
              <a:rPr lang="en-US" dirty="0" smtClean="0"/>
              <a:t>Plan </a:t>
            </a:r>
            <a:r>
              <a:rPr lang="en-US" dirty="0"/>
              <a:t>net </a:t>
            </a:r>
            <a:r>
              <a:rPr lang="en-US" dirty="0" smtClean="0"/>
              <a:t>position is projected to be sufficient to pay benefits</a:t>
            </a:r>
          </a:p>
          <a:p>
            <a:pPr lvl="1"/>
            <a:r>
              <a:rPr lang="en-US" dirty="0" smtClean="0"/>
              <a:t>Plan assets are expected to be invested using a strategy to achieve that return</a:t>
            </a:r>
          </a:p>
          <a:p>
            <a:r>
              <a:rPr lang="en-US" dirty="0" smtClean="0"/>
              <a:t>If the </a:t>
            </a:r>
            <a:r>
              <a:rPr lang="en-US" dirty="0"/>
              <a:t>conditions for </a:t>
            </a:r>
            <a:r>
              <a:rPr lang="en-US" dirty="0" smtClean="0"/>
              <a:t>using the </a:t>
            </a:r>
            <a:r>
              <a:rPr lang="en-US" dirty="0" err="1" smtClean="0"/>
              <a:t>LTeRoR</a:t>
            </a:r>
            <a:r>
              <a:rPr lang="en-US" dirty="0" smtClean="0"/>
              <a:t> are not met, projected benefit payments are discounted using a yield or index rate for 20-year, tax-exempt general obligation municipal bonds</a:t>
            </a:r>
          </a:p>
        </p:txBody>
      </p:sp>
      <p:sp>
        <p:nvSpPr>
          <p:cNvPr id="4" name="Slide Number Placeholder 3"/>
          <p:cNvSpPr>
            <a:spLocks noGrp="1"/>
          </p:cNvSpPr>
          <p:nvPr>
            <p:ph type="sldNum" sz="quarter" idx="12"/>
          </p:nvPr>
        </p:nvSpPr>
        <p:spPr/>
        <p:txBody>
          <a:bodyPr/>
          <a:lstStyle/>
          <a:p>
            <a:fld id="{B678A430-2B5E-9C4F-A94E-0139B75F11B5}" type="slidenum">
              <a:rPr lang="en-US" smtClean="0"/>
              <a:pPr/>
              <a:t>12</a:t>
            </a:fld>
            <a:endParaRPr lang="en-US" dirty="0"/>
          </a:p>
        </p:txBody>
      </p:sp>
    </p:spTree>
    <p:extLst>
      <p:ext uri="{BB962C8B-B14F-4D97-AF65-F5344CB8AC3E}">
        <p14:creationId xmlns:p14="http://schemas.microsoft.com/office/powerpoint/2010/main" xmlns="" val="3495239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Projecting Plan Net Position for Use of </a:t>
            </a:r>
            <a:r>
              <a:rPr lang="en-US" dirty="0" err="1" smtClean="0"/>
              <a:t>LTERoR</a:t>
            </a:r>
            <a:endParaRPr lang="en-US" dirty="0"/>
          </a:p>
        </p:txBody>
      </p:sp>
      <p:sp>
        <p:nvSpPr>
          <p:cNvPr id="3" name="Content Placeholder 2"/>
          <p:cNvSpPr>
            <a:spLocks noGrp="1"/>
          </p:cNvSpPr>
          <p:nvPr>
            <p:ph idx="1"/>
          </p:nvPr>
        </p:nvSpPr>
        <p:spPr/>
        <p:txBody>
          <a:bodyPr>
            <a:normAutofit/>
          </a:bodyPr>
          <a:lstStyle/>
          <a:p>
            <a:r>
              <a:rPr lang="en-US" smtClean="0"/>
              <a:t>Includes: </a:t>
            </a:r>
          </a:p>
          <a:p>
            <a:pPr lvl="1"/>
            <a:r>
              <a:rPr lang="en-US" smtClean="0"/>
              <a:t>Employer contributions for current and former employees</a:t>
            </a:r>
          </a:p>
          <a:p>
            <a:pPr lvl="1"/>
            <a:r>
              <a:rPr lang="en-US" smtClean="0"/>
              <a:t>Contributions from current employees</a:t>
            </a:r>
          </a:p>
          <a:p>
            <a:pPr lvl="1"/>
            <a:r>
              <a:rPr lang="en-US" smtClean="0"/>
              <a:t>Projected investment earnings on projected plan net position</a:t>
            </a:r>
          </a:p>
          <a:p>
            <a:pPr lvl="1"/>
            <a:r>
              <a:rPr lang="en-US" smtClean="0"/>
              <a:t>Projected benefit payments and administrative expenses</a:t>
            </a:r>
          </a:p>
          <a:p>
            <a:r>
              <a:rPr lang="en-US" smtClean="0"/>
              <a:t>Does not include:</a:t>
            </a:r>
          </a:p>
          <a:p>
            <a:pPr lvl="1"/>
            <a:r>
              <a:rPr lang="en-US" smtClean="0"/>
              <a:t>Employer contributions for service costs of future employees </a:t>
            </a:r>
          </a:p>
          <a:p>
            <a:pPr lvl="1"/>
            <a:r>
              <a:rPr lang="en-US" smtClean="0"/>
              <a:t>Contributions of future employees, unless expected to exceed their own service cost</a:t>
            </a:r>
          </a:p>
          <a:p>
            <a:endParaRPr lang="en-US" dirty="0"/>
          </a:p>
        </p:txBody>
      </p:sp>
      <p:sp>
        <p:nvSpPr>
          <p:cNvPr id="4" name="Slide Number Placeholder 3"/>
          <p:cNvSpPr>
            <a:spLocks noGrp="1"/>
          </p:cNvSpPr>
          <p:nvPr>
            <p:ph type="sldNum" sz="quarter" idx="12"/>
          </p:nvPr>
        </p:nvSpPr>
        <p:spPr/>
        <p:txBody>
          <a:bodyPr/>
          <a:lstStyle/>
          <a:p>
            <a:fld id="{B678A430-2B5E-9C4F-A94E-0139B75F11B5}" type="slidenum">
              <a:rPr lang="en-US" smtClean="0"/>
              <a:pPr/>
              <a:t>13</a:t>
            </a:fld>
            <a:endParaRPr lang="en-US" dirty="0"/>
          </a:p>
        </p:txBody>
      </p:sp>
    </p:spTree>
    <p:extLst>
      <p:ext uri="{BB962C8B-B14F-4D97-AF65-F5344CB8AC3E}">
        <p14:creationId xmlns:p14="http://schemas.microsoft.com/office/powerpoint/2010/main" xmlns="" val="1052011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NPL: Measurement—Attribution</a:t>
            </a:r>
            <a:endParaRPr lang="en-US" dirty="0"/>
          </a:p>
        </p:txBody>
      </p:sp>
      <p:sp>
        <p:nvSpPr>
          <p:cNvPr id="3" name="Content Placeholder 2"/>
          <p:cNvSpPr>
            <a:spLocks noGrp="1"/>
          </p:cNvSpPr>
          <p:nvPr>
            <p:ph idx="1"/>
          </p:nvPr>
        </p:nvSpPr>
        <p:spPr/>
        <p:txBody>
          <a:bodyPr>
            <a:normAutofit/>
          </a:bodyPr>
          <a:lstStyle/>
          <a:p>
            <a:r>
              <a:rPr lang="en-US" dirty="0" smtClean="0"/>
              <a:t>Single method</a:t>
            </a:r>
          </a:p>
          <a:p>
            <a:pPr lvl="1"/>
            <a:r>
              <a:rPr lang="en-US" dirty="0" smtClean="0"/>
              <a:t>Entry age actuarial cost method</a:t>
            </a:r>
          </a:p>
          <a:p>
            <a:pPr lvl="1"/>
            <a:r>
              <a:rPr lang="en-US" dirty="0" smtClean="0"/>
              <a:t>Level percentage of pay</a:t>
            </a:r>
          </a:p>
          <a:p>
            <a:r>
              <a:rPr lang="en-US" dirty="0" smtClean="0"/>
              <a:t>Individually applied</a:t>
            </a:r>
          </a:p>
          <a:p>
            <a:r>
              <a:rPr lang="en-US" dirty="0" smtClean="0"/>
              <a:t>Beginning = 1</a:t>
            </a:r>
            <a:r>
              <a:rPr lang="en-US" baseline="30000" dirty="0" smtClean="0"/>
              <a:t>st</a:t>
            </a:r>
            <a:r>
              <a:rPr lang="en-US" dirty="0" smtClean="0"/>
              <a:t> period of benefit accrual</a:t>
            </a:r>
          </a:p>
          <a:p>
            <a:r>
              <a:rPr lang="en-US" dirty="0" smtClean="0"/>
              <a:t>Ending = Expected retirement</a:t>
            </a:r>
          </a:p>
          <a:p>
            <a:pPr lvl="1"/>
            <a:r>
              <a:rPr lang="en-US" dirty="0" smtClean="0"/>
              <a:t>Deferred retirement option programs (DROPs)—entry date into DROP = retirement date</a:t>
            </a:r>
          </a:p>
          <a:p>
            <a:r>
              <a:rPr lang="en-US" dirty="0" smtClean="0"/>
              <a:t>Same benefit terms to determine service cost as to determine actuarial present value of projected benefit payments</a:t>
            </a:r>
          </a:p>
        </p:txBody>
      </p:sp>
      <p:sp>
        <p:nvSpPr>
          <p:cNvPr id="4" name="Slide Number Placeholder 3"/>
          <p:cNvSpPr>
            <a:spLocks noGrp="1"/>
          </p:cNvSpPr>
          <p:nvPr>
            <p:ph type="sldNum" sz="quarter" idx="12"/>
          </p:nvPr>
        </p:nvSpPr>
        <p:spPr/>
        <p:txBody>
          <a:bodyPr/>
          <a:lstStyle/>
          <a:p>
            <a:fld id="{B678A430-2B5E-9C4F-A94E-0139B75F11B5}" type="slidenum">
              <a:rPr lang="en-US" smtClean="0"/>
              <a:pPr/>
              <a:t>14</a:t>
            </a:fld>
            <a:endParaRPr lang="en-US" dirty="0"/>
          </a:p>
        </p:txBody>
      </p:sp>
    </p:spTree>
    <p:extLst>
      <p:ext uri="{BB962C8B-B14F-4D97-AF65-F5344CB8AC3E}">
        <p14:creationId xmlns:p14="http://schemas.microsoft.com/office/powerpoint/2010/main" xmlns="" val="1772094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NPL: Involvement of Nonemployer Contributing Entities</a:t>
            </a:r>
            <a:r>
              <a:rPr lang="en-US" dirty="0" smtClean="0">
                <a:latin typeface="Arial" panose="020B0604020202020204" pitchFamily="34" charset="0"/>
              </a:rPr>
              <a:t>—Special Funding Situation</a:t>
            </a:r>
            <a:endParaRPr lang="en-US" dirty="0"/>
          </a:p>
        </p:txBody>
      </p:sp>
      <p:sp>
        <p:nvSpPr>
          <p:cNvPr id="3" name="Content Placeholder 2"/>
          <p:cNvSpPr>
            <a:spLocks noGrp="1"/>
          </p:cNvSpPr>
          <p:nvPr>
            <p:ph idx="1"/>
          </p:nvPr>
        </p:nvSpPr>
        <p:spPr/>
        <p:txBody>
          <a:bodyPr>
            <a:normAutofit/>
          </a:bodyPr>
          <a:lstStyle/>
          <a:p>
            <a:r>
              <a:rPr lang="en-US" dirty="0" smtClean="0"/>
              <a:t>Statement addresses those with legal requirement to contribute </a:t>
            </a:r>
            <a:r>
              <a:rPr lang="en-US" i="1" dirty="0" smtClean="0"/>
              <a:t>directly to</a:t>
            </a:r>
            <a:r>
              <a:rPr lang="en-US" dirty="0" smtClean="0"/>
              <a:t> the pension plan </a:t>
            </a:r>
          </a:p>
          <a:p>
            <a:r>
              <a:rPr lang="en-US" dirty="0" smtClean="0"/>
              <a:t>Special funding situations</a:t>
            </a:r>
          </a:p>
          <a:p>
            <a:pPr lvl="1"/>
            <a:r>
              <a:rPr lang="en-US" dirty="0" smtClean="0"/>
              <a:t>Contribution amount not dependent upon events unrelated to pensions OR nonemployer is only entity with legal obligation to contribute</a:t>
            </a:r>
          </a:p>
          <a:p>
            <a:pPr lvl="1"/>
            <a:r>
              <a:rPr lang="en-US" dirty="0" smtClean="0"/>
              <a:t>Employer(s) and nonemployer contributing entity apply cost-sharing measurement  to collective NPL, expense, and deferred outflows/deferred inflows of resources</a:t>
            </a:r>
          </a:p>
          <a:p>
            <a:pPr lvl="2"/>
            <a:r>
              <a:rPr lang="en-US" dirty="0" smtClean="0"/>
              <a:t>Nonemployer expense classified in same manner as similar grants to other entities</a:t>
            </a:r>
          </a:p>
          <a:p>
            <a:pPr lvl="1"/>
            <a:r>
              <a:rPr lang="en-US" dirty="0" smtClean="0"/>
              <a:t>Employer recognizes additional expense and revenue equal to nonemployer contributing entity’s proportionate share of collective expense (portion related to the employer)</a:t>
            </a:r>
          </a:p>
        </p:txBody>
      </p:sp>
      <p:sp>
        <p:nvSpPr>
          <p:cNvPr id="4" name="Slide Number Placeholder 3"/>
          <p:cNvSpPr>
            <a:spLocks noGrp="1"/>
          </p:cNvSpPr>
          <p:nvPr>
            <p:ph type="sldNum" sz="quarter" idx="12"/>
          </p:nvPr>
        </p:nvSpPr>
        <p:spPr/>
        <p:txBody>
          <a:bodyPr/>
          <a:lstStyle/>
          <a:p>
            <a:fld id="{B678A430-2B5E-9C4F-A94E-0139B75F11B5}" type="slidenum">
              <a:rPr lang="en-US" smtClean="0"/>
              <a:pPr/>
              <a:t>15</a:t>
            </a:fld>
            <a:endParaRPr lang="en-US" dirty="0"/>
          </a:p>
        </p:txBody>
      </p:sp>
    </p:spTree>
    <p:extLst>
      <p:ext uri="{BB962C8B-B14F-4D97-AF65-F5344CB8AC3E}">
        <p14:creationId xmlns:p14="http://schemas.microsoft.com/office/powerpoint/2010/main" xmlns="" val="903030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Note Disclosures—All Employers</a:t>
            </a:r>
            <a:endParaRPr lang="en-US" dirty="0"/>
          </a:p>
        </p:txBody>
      </p:sp>
      <p:sp>
        <p:nvSpPr>
          <p:cNvPr id="4" name="Slide Number Placeholder 3"/>
          <p:cNvSpPr>
            <a:spLocks noGrp="1"/>
          </p:cNvSpPr>
          <p:nvPr>
            <p:ph type="sldNum" sz="quarter" idx="12"/>
          </p:nvPr>
        </p:nvSpPr>
        <p:spPr/>
        <p:txBody>
          <a:bodyPr/>
          <a:lstStyle/>
          <a:p>
            <a:fld id="{B678A430-2B5E-9C4F-A94E-0139B75F11B5}" type="slidenum">
              <a:rPr lang="en-US" smtClean="0"/>
              <a:pPr/>
              <a:t>16</a:t>
            </a:fld>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6996" y="3877056"/>
            <a:ext cx="8842051" cy="1856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ontent Placeholder 2"/>
          <p:cNvSpPr>
            <a:spLocks noGrp="1"/>
          </p:cNvSpPr>
          <p:nvPr>
            <p:ph idx="1"/>
          </p:nvPr>
        </p:nvSpPr>
        <p:spPr>
          <a:xfrm>
            <a:off x="582613" y="1432863"/>
            <a:ext cx="8561387" cy="3111705"/>
          </a:xfrm>
        </p:spPr>
        <p:txBody>
          <a:bodyPr>
            <a:normAutofit/>
          </a:bodyPr>
          <a:lstStyle/>
          <a:p>
            <a:r>
              <a:rPr lang="en-US" dirty="0" smtClean="0"/>
              <a:t>Discount rate information, including:</a:t>
            </a:r>
          </a:p>
          <a:p>
            <a:pPr lvl="1"/>
            <a:r>
              <a:rPr lang="en-US" dirty="0" smtClean="0"/>
              <a:t>Long-term expected rate of return and how it was determined</a:t>
            </a:r>
          </a:p>
          <a:p>
            <a:pPr lvl="1"/>
            <a:r>
              <a:rPr lang="en-US" dirty="0" smtClean="0"/>
              <a:t>Assumed </a:t>
            </a:r>
            <a:r>
              <a:rPr lang="en-US" dirty="0"/>
              <a:t>asset allocation of the pension plan’s </a:t>
            </a:r>
            <a:r>
              <a:rPr lang="en-US" dirty="0" smtClean="0"/>
              <a:t>portfolio and </a:t>
            </a:r>
            <a:r>
              <a:rPr lang="en-US" dirty="0"/>
              <a:t>the </a:t>
            </a:r>
            <a:r>
              <a:rPr lang="en-US" dirty="0" smtClean="0"/>
              <a:t>long-term expected </a:t>
            </a:r>
            <a:r>
              <a:rPr lang="en-US" dirty="0"/>
              <a:t>real rate of return for each major asset </a:t>
            </a:r>
            <a:r>
              <a:rPr lang="en-US" dirty="0" smtClean="0"/>
              <a:t>class</a:t>
            </a:r>
          </a:p>
          <a:p>
            <a:pPr lvl="1"/>
            <a:r>
              <a:rPr lang="en-US" dirty="0" smtClean="0"/>
              <a:t>NPL measured at a discount rate 1 percentage point higher </a:t>
            </a:r>
            <a:r>
              <a:rPr lang="en-US" dirty="0"/>
              <a:t>and 1 percentage point </a:t>
            </a:r>
            <a:r>
              <a:rPr lang="en-US" dirty="0" smtClean="0"/>
              <a:t>lower:</a:t>
            </a:r>
          </a:p>
        </p:txBody>
      </p:sp>
    </p:spTree>
    <p:extLst>
      <p:ext uri="{BB962C8B-B14F-4D97-AF65-F5344CB8AC3E}">
        <p14:creationId xmlns:p14="http://schemas.microsoft.com/office/powerpoint/2010/main" xmlns="" val="3757456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935" y="293180"/>
            <a:ext cx="8907921" cy="895540"/>
          </a:xfrm>
        </p:spPr>
        <p:txBody>
          <a:bodyPr>
            <a:normAutofit fontScale="90000"/>
          </a:bodyPr>
          <a:lstStyle/>
          <a:p>
            <a:r>
              <a:rPr lang="en-US" dirty="0" smtClean="0"/>
              <a:t>Key Note </a:t>
            </a:r>
            <a:r>
              <a:rPr lang="en-US" dirty="0"/>
              <a:t>Disclosures</a:t>
            </a:r>
            <a:r>
              <a:rPr lang="en-US" dirty="0" smtClean="0"/>
              <a:t>—Single &amp; Agent Employers</a:t>
            </a:r>
            <a:endParaRPr lang="en-US" dirty="0"/>
          </a:p>
        </p:txBody>
      </p:sp>
      <p:sp>
        <p:nvSpPr>
          <p:cNvPr id="4" name="Slide Number Placeholder 3"/>
          <p:cNvSpPr>
            <a:spLocks noGrp="1"/>
          </p:cNvSpPr>
          <p:nvPr>
            <p:ph type="sldNum" sz="quarter" idx="12"/>
          </p:nvPr>
        </p:nvSpPr>
        <p:spPr/>
        <p:txBody>
          <a:bodyPr/>
          <a:lstStyle/>
          <a:p>
            <a:fld id="{B678A430-2B5E-9C4F-A94E-0139B75F11B5}" type="slidenum">
              <a:rPr lang="en-US" smtClean="0"/>
              <a:pPr/>
              <a:t>17</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745" y="1133856"/>
            <a:ext cx="8903760" cy="5099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RSI: NPL Components and Ratios</a:t>
            </a:r>
            <a:endParaRPr lang="en-US" dirty="0"/>
          </a:p>
        </p:txBody>
      </p:sp>
      <p:pic>
        <p:nvPicPr>
          <p:cNvPr id="7" name="Content Placeholder 6" descr="Book2_2.TIF"/>
          <p:cNvPicPr>
            <a:picLocks noGrp="1" noChangeAspect="1"/>
          </p:cNvPicPr>
          <p:nvPr>
            <p:ph idx="1"/>
          </p:nvPr>
        </p:nvPicPr>
        <p:blipFill>
          <a:blip r:embed="rId3" cstate="print"/>
          <a:srcRect t="25926" b="18518"/>
          <a:stretch>
            <a:fillRect/>
          </a:stretch>
        </p:blipFill>
        <p:spPr>
          <a:xfrm>
            <a:off x="72218" y="1676399"/>
            <a:ext cx="9031924" cy="2840737"/>
          </a:xfrm>
        </p:spPr>
      </p:pic>
      <p:sp>
        <p:nvSpPr>
          <p:cNvPr id="6" name="TextBox 5"/>
          <p:cNvSpPr txBox="1"/>
          <p:nvPr/>
        </p:nvSpPr>
        <p:spPr>
          <a:xfrm>
            <a:off x="162748" y="5379155"/>
            <a:ext cx="4648200" cy="646331"/>
          </a:xfrm>
          <a:prstGeom prst="rect">
            <a:avLst/>
          </a:prstGeom>
          <a:solidFill>
            <a:schemeClr val="accent2"/>
          </a:solidFill>
          <a:ln w="25400">
            <a:solidFill>
              <a:schemeClr val="bg2">
                <a:lumMod val="50000"/>
              </a:schemeClr>
            </a:solidFill>
          </a:ln>
        </p:spPr>
        <p:txBody>
          <a:bodyPr wrap="square" rtlCol="0">
            <a:spAutoFit/>
          </a:bodyPr>
          <a:lstStyle/>
          <a:p>
            <a:pPr algn="ctr"/>
            <a:r>
              <a:rPr lang="en-US" dirty="0" smtClean="0">
                <a:solidFill>
                  <a:schemeClr val="bg2">
                    <a:lumMod val="75000"/>
                  </a:schemeClr>
                </a:solidFill>
              </a:rPr>
              <a:t>Note: Only 5 years are presented here; </a:t>
            </a:r>
            <a:br>
              <a:rPr lang="en-US" dirty="0" smtClean="0">
                <a:solidFill>
                  <a:schemeClr val="bg2">
                    <a:lumMod val="75000"/>
                  </a:schemeClr>
                </a:solidFill>
              </a:rPr>
            </a:br>
            <a:r>
              <a:rPr lang="en-US" dirty="0" smtClean="0">
                <a:solidFill>
                  <a:schemeClr val="bg2">
                    <a:lumMod val="75000"/>
                  </a:schemeClr>
                </a:solidFill>
              </a:rPr>
              <a:t>10 years of information will be required</a:t>
            </a:r>
            <a:endParaRPr lang="en-US" dirty="0">
              <a:solidFill>
                <a:schemeClr val="bg2">
                  <a:lumMod val="75000"/>
                </a:schemeClr>
              </a:solidFill>
            </a:endParaRPr>
          </a:p>
        </p:txBody>
      </p:sp>
      <p:sp>
        <p:nvSpPr>
          <p:cNvPr id="3" name="Slide Number Placeholder 2"/>
          <p:cNvSpPr>
            <a:spLocks noGrp="1"/>
          </p:cNvSpPr>
          <p:nvPr>
            <p:ph type="sldNum" sz="quarter" idx="12"/>
          </p:nvPr>
        </p:nvSpPr>
        <p:spPr/>
        <p:txBody>
          <a:bodyPr/>
          <a:lstStyle/>
          <a:p>
            <a:fld id="{B678A430-2B5E-9C4F-A94E-0139B75F11B5}" type="slidenum">
              <a:rPr lang="en-US" smtClean="0"/>
              <a:pPr/>
              <a:t>18</a:t>
            </a:fld>
            <a:endParaRPr lang="en-US"/>
          </a:p>
        </p:txBody>
      </p:sp>
    </p:spTree>
    <p:extLst>
      <p:ext uri="{BB962C8B-B14F-4D97-AF65-F5344CB8AC3E}">
        <p14:creationId xmlns:p14="http://schemas.microsoft.com/office/powerpoint/2010/main" xmlns="" val="1392862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RSI: Contributions</a:t>
            </a:r>
            <a:endParaRPr lang="en-US" dirty="0"/>
          </a:p>
        </p:txBody>
      </p:sp>
      <p:pic>
        <p:nvPicPr>
          <p:cNvPr id="7" name="Content Placeholder 6" descr="Book2_3.TIF"/>
          <p:cNvPicPr>
            <a:picLocks noGrp="1" noChangeAspect="1"/>
          </p:cNvPicPr>
          <p:nvPr>
            <p:ph idx="1"/>
          </p:nvPr>
        </p:nvPicPr>
        <p:blipFill>
          <a:blip r:embed="rId3" cstate="print"/>
          <a:srcRect t="20370" b="22222"/>
          <a:stretch>
            <a:fillRect/>
          </a:stretch>
        </p:blipFill>
        <p:spPr>
          <a:xfrm>
            <a:off x="34023" y="1563624"/>
            <a:ext cx="9087541" cy="2953512"/>
          </a:xfrm>
        </p:spPr>
      </p:pic>
      <p:sp>
        <p:nvSpPr>
          <p:cNvPr id="5" name="TextBox 4"/>
          <p:cNvSpPr txBox="1"/>
          <p:nvPr/>
        </p:nvSpPr>
        <p:spPr>
          <a:xfrm>
            <a:off x="1399032" y="5221224"/>
            <a:ext cx="4648200" cy="646331"/>
          </a:xfrm>
          <a:prstGeom prst="rect">
            <a:avLst/>
          </a:prstGeom>
          <a:solidFill>
            <a:schemeClr val="accent2"/>
          </a:solidFill>
          <a:ln w="25400">
            <a:solidFill>
              <a:schemeClr val="bg2">
                <a:lumMod val="50000"/>
              </a:schemeClr>
            </a:solidFill>
          </a:ln>
        </p:spPr>
        <p:txBody>
          <a:bodyPr wrap="square" rtlCol="0">
            <a:spAutoFit/>
          </a:bodyPr>
          <a:lstStyle/>
          <a:p>
            <a:pPr algn="ctr"/>
            <a:r>
              <a:rPr lang="en-US" dirty="0" smtClean="0">
                <a:solidFill>
                  <a:schemeClr val="bg2">
                    <a:lumMod val="75000"/>
                  </a:schemeClr>
                </a:solidFill>
              </a:rPr>
              <a:t>Note: Only 5 years are presented here; </a:t>
            </a:r>
            <a:br>
              <a:rPr lang="en-US" dirty="0" smtClean="0">
                <a:solidFill>
                  <a:schemeClr val="bg2">
                    <a:lumMod val="75000"/>
                  </a:schemeClr>
                </a:solidFill>
              </a:rPr>
            </a:br>
            <a:r>
              <a:rPr lang="en-US" dirty="0" smtClean="0">
                <a:solidFill>
                  <a:schemeClr val="bg2">
                    <a:lumMod val="75000"/>
                  </a:schemeClr>
                </a:solidFill>
              </a:rPr>
              <a:t>10 years of information would be required</a:t>
            </a:r>
            <a:endParaRPr lang="en-US" dirty="0">
              <a:solidFill>
                <a:schemeClr val="bg2">
                  <a:lumMod val="75000"/>
                </a:schemeClr>
              </a:solidFill>
            </a:endParaRPr>
          </a:p>
        </p:txBody>
      </p:sp>
      <p:sp>
        <p:nvSpPr>
          <p:cNvPr id="3" name="Slide Number Placeholder 2"/>
          <p:cNvSpPr>
            <a:spLocks noGrp="1"/>
          </p:cNvSpPr>
          <p:nvPr>
            <p:ph type="sldNum" sz="quarter" idx="12"/>
          </p:nvPr>
        </p:nvSpPr>
        <p:spPr/>
        <p:txBody>
          <a:bodyPr/>
          <a:lstStyle/>
          <a:p>
            <a:fld id="{B678A430-2B5E-9C4F-A94E-0139B75F11B5}" type="slidenum">
              <a:rPr lang="en-US" smtClean="0"/>
              <a:pPr/>
              <a:t>19</a:t>
            </a:fld>
            <a:endParaRPr lang="en-US"/>
          </a:p>
        </p:txBody>
      </p:sp>
    </p:spTree>
    <p:extLst>
      <p:ext uri="{BB962C8B-B14F-4D97-AF65-F5344CB8AC3E}">
        <p14:creationId xmlns:p14="http://schemas.microsoft.com/office/powerpoint/2010/main" xmlns="" val="390914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78" y="322719"/>
            <a:ext cx="8907921" cy="895540"/>
          </a:xfrm>
        </p:spPr>
        <p:txBody>
          <a:bodyPr/>
          <a:lstStyle/>
          <a:p>
            <a:r>
              <a:rPr lang="en-US" dirty="0" smtClean="0"/>
              <a:t>Presentation Overview</a:t>
            </a:r>
            <a:endParaRPr lang="en-US" dirty="0"/>
          </a:p>
        </p:txBody>
      </p:sp>
      <p:sp>
        <p:nvSpPr>
          <p:cNvPr id="3" name="Content Placeholder 2"/>
          <p:cNvSpPr>
            <a:spLocks noGrp="1"/>
          </p:cNvSpPr>
          <p:nvPr>
            <p:ph idx="1"/>
          </p:nvPr>
        </p:nvSpPr>
        <p:spPr>
          <a:xfrm>
            <a:off x="582613" y="1089415"/>
            <a:ext cx="8561387" cy="1117955"/>
          </a:xfrm>
        </p:spPr>
        <p:txBody>
          <a:bodyPr/>
          <a:lstStyle/>
          <a:p>
            <a:r>
              <a:rPr lang="en-US" dirty="0" smtClean="0"/>
              <a:t>Pronouncements currently being implemented</a:t>
            </a:r>
          </a:p>
          <a:p>
            <a:r>
              <a:rPr lang="en-US" dirty="0" smtClean="0"/>
              <a:t>Projects currently being deliberated by the Board</a:t>
            </a:r>
          </a:p>
        </p:txBody>
      </p:sp>
      <p:sp>
        <p:nvSpPr>
          <p:cNvPr id="4" name="Slide Number Placeholder 3"/>
          <p:cNvSpPr>
            <a:spLocks noGrp="1"/>
          </p:cNvSpPr>
          <p:nvPr>
            <p:ph type="sldNum" sz="quarter" idx="12"/>
          </p:nvPr>
        </p:nvSpPr>
        <p:spPr/>
        <p:txBody>
          <a:bodyPr/>
          <a:lstStyle/>
          <a:p>
            <a:fld id="{B678A430-2B5E-9C4F-A94E-0139B75F11B5}" type="slidenum">
              <a:rPr lang="en-US" smtClean="0"/>
              <a:pPr/>
              <a:t>2</a:t>
            </a:fld>
            <a:endParaRPr lang="en-US" dirty="0"/>
          </a:p>
        </p:txBody>
      </p:sp>
      <p:sp>
        <p:nvSpPr>
          <p:cNvPr id="5" name="Title 1"/>
          <p:cNvSpPr txBox="1">
            <a:spLocks/>
          </p:cNvSpPr>
          <p:nvPr/>
        </p:nvSpPr>
        <p:spPr bwMode="auto">
          <a:xfrm>
            <a:off x="236079" y="2207370"/>
            <a:ext cx="8907921" cy="8955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lnSpc>
                <a:spcPts val="3700"/>
              </a:lnSpc>
              <a:spcBef>
                <a:spcPct val="0"/>
              </a:spcBef>
              <a:spcAft>
                <a:spcPct val="0"/>
              </a:spcAft>
              <a:defRPr sz="3600" b="1" kern="1200">
                <a:solidFill>
                  <a:srgbClr val="355F9B"/>
                </a:solidFill>
                <a:effectLst/>
                <a:latin typeface="Candara" pitchFamily="34" charset="0"/>
                <a:ea typeface="+mj-ea"/>
                <a:cs typeface="Arial" pitchFamily="34" charset="0"/>
              </a:defRPr>
            </a:lvl1pPr>
            <a:lvl2pPr algn="l" rtl="0" eaLnBrk="0" fontAlgn="base" hangingPunct="0">
              <a:lnSpc>
                <a:spcPts val="3500"/>
              </a:lnSpc>
              <a:spcBef>
                <a:spcPct val="0"/>
              </a:spcBef>
              <a:spcAft>
                <a:spcPct val="0"/>
              </a:spcAft>
              <a:defRPr sz="3400">
                <a:solidFill>
                  <a:srgbClr val="32607E"/>
                </a:solidFill>
                <a:latin typeface="Arial" charset="0"/>
                <a:cs typeface="Arial" charset="0"/>
              </a:defRPr>
            </a:lvl2pPr>
            <a:lvl3pPr algn="l" rtl="0" eaLnBrk="0" fontAlgn="base" hangingPunct="0">
              <a:lnSpc>
                <a:spcPts val="3500"/>
              </a:lnSpc>
              <a:spcBef>
                <a:spcPct val="0"/>
              </a:spcBef>
              <a:spcAft>
                <a:spcPct val="0"/>
              </a:spcAft>
              <a:defRPr sz="3400">
                <a:solidFill>
                  <a:srgbClr val="32607E"/>
                </a:solidFill>
                <a:latin typeface="Arial" charset="0"/>
                <a:cs typeface="Arial" charset="0"/>
              </a:defRPr>
            </a:lvl3pPr>
            <a:lvl4pPr algn="l" rtl="0" eaLnBrk="0" fontAlgn="base" hangingPunct="0">
              <a:lnSpc>
                <a:spcPts val="3500"/>
              </a:lnSpc>
              <a:spcBef>
                <a:spcPct val="0"/>
              </a:spcBef>
              <a:spcAft>
                <a:spcPct val="0"/>
              </a:spcAft>
              <a:defRPr sz="3400">
                <a:solidFill>
                  <a:srgbClr val="32607E"/>
                </a:solidFill>
                <a:latin typeface="Arial" charset="0"/>
                <a:cs typeface="Arial" charset="0"/>
              </a:defRPr>
            </a:lvl4pPr>
            <a:lvl5pPr algn="l" rtl="0" eaLnBrk="0" fontAlgn="base" hangingPunct="0">
              <a:lnSpc>
                <a:spcPts val="3500"/>
              </a:lnSpc>
              <a:spcBef>
                <a:spcPct val="0"/>
              </a:spcBef>
              <a:spcAft>
                <a:spcPct val="0"/>
              </a:spcAft>
              <a:defRPr sz="3400">
                <a:solidFill>
                  <a:srgbClr val="32607E"/>
                </a:solidFill>
                <a:latin typeface="Arial" charset="0"/>
                <a:cs typeface="Arial" charset="0"/>
              </a:defRPr>
            </a:lvl5pPr>
            <a:lvl6pPr marL="457200" algn="l" rtl="0" fontAlgn="base">
              <a:spcBef>
                <a:spcPct val="0"/>
              </a:spcBef>
              <a:spcAft>
                <a:spcPct val="0"/>
              </a:spcAft>
              <a:defRPr sz="3600" b="1">
                <a:solidFill>
                  <a:schemeClr val="tx1"/>
                </a:solidFill>
                <a:latin typeface="Arial" charset="0"/>
                <a:cs typeface="Arial" charset="0"/>
              </a:defRPr>
            </a:lvl6pPr>
            <a:lvl7pPr marL="914400" algn="l" rtl="0" fontAlgn="base">
              <a:spcBef>
                <a:spcPct val="0"/>
              </a:spcBef>
              <a:spcAft>
                <a:spcPct val="0"/>
              </a:spcAft>
              <a:defRPr sz="3600" b="1">
                <a:solidFill>
                  <a:schemeClr val="tx1"/>
                </a:solidFill>
                <a:latin typeface="Arial" charset="0"/>
                <a:cs typeface="Arial" charset="0"/>
              </a:defRPr>
            </a:lvl7pPr>
            <a:lvl8pPr marL="1371600" algn="l" rtl="0" fontAlgn="base">
              <a:spcBef>
                <a:spcPct val="0"/>
              </a:spcBef>
              <a:spcAft>
                <a:spcPct val="0"/>
              </a:spcAft>
              <a:defRPr sz="3600" b="1">
                <a:solidFill>
                  <a:schemeClr val="tx1"/>
                </a:solidFill>
                <a:latin typeface="Arial" charset="0"/>
                <a:cs typeface="Arial" charset="0"/>
              </a:defRPr>
            </a:lvl8pPr>
            <a:lvl9pPr marL="1828800" algn="l" rtl="0" fontAlgn="base">
              <a:spcBef>
                <a:spcPct val="0"/>
              </a:spcBef>
              <a:spcAft>
                <a:spcPct val="0"/>
              </a:spcAft>
              <a:defRPr sz="3600" b="1">
                <a:solidFill>
                  <a:schemeClr val="tx1"/>
                </a:solidFill>
                <a:latin typeface="Arial" charset="0"/>
                <a:cs typeface="Arial" charset="0"/>
              </a:defRPr>
            </a:lvl9pPr>
          </a:lstStyle>
          <a:p>
            <a:pPr defTabSz="914400"/>
            <a:r>
              <a:rPr lang="en-US" dirty="0" smtClean="0"/>
              <a:t>GASB News</a:t>
            </a:r>
            <a:endParaRPr lang="en-US" dirty="0"/>
          </a:p>
        </p:txBody>
      </p:sp>
      <p:sp>
        <p:nvSpPr>
          <p:cNvPr id="6" name="Content Placeholder 2"/>
          <p:cNvSpPr txBox="1">
            <a:spLocks/>
          </p:cNvSpPr>
          <p:nvPr/>
        </p:nvSpPr>
        <p:spPr bwMode="auto">
          <a:xfrm>
            <a:off x="582612" y="2967135"/>
            <a:ext cx="8561387" cy="32142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7338" indent="-287338" algn="l" rtl="0" eaLnBrk="0" fontAlgn="base" hangingPunct="0">
              <a:lnSpc>
                <a:spcPts val="2500"/>
              </a:lnSpc>
              <a:spcBef>
                <a:spcPts val="1000"/>
              </a:spcBef>
              <a:spcAft>
                <a:spcPct val="0"/>
              </a:spcAft>
              <a:buClr>
                <a:srgbClr val="EF4142"/>
              </a:buClr>
              <a:buFont typeface="Wingdings" pitchFamily="2" charset="2"/>
              <a:buChar char="§"/>
              <a:defRPr sz="2400" kern="1200">
                <a:solidFill>
                  <a:schemeClr val="tx1"/>
                </a:solidFill>
                <a:latin typeface="Arial" pitchFamily="34" charset="0"/>
                <a:ea typeface="+mn-ea"/>
                <a:cs typeface="Arial" pitchFamily="34" charset="0"/>
              </a:defRPr>
            </a:lvl1pPr>
            <a:lvl2pPr marL="574675" indent="-287338" algn="l" rtl="0" eaLnBrk="0" fontAlgn="base" hangingPunct="0">
              <a:lnSpc>
                <a:spcPts val="2300"/>
              </a:lnSpc>
              <a:spcBef>
                <a:spcPts val="400"/>
              </a:spcBef>
              <a:spcAft>
                <a:spcPct val="0"/>
              </a:spcAft>
              <a:buClr>
                <a:srgbClr val="EF4142"/>
              </a:buClr>
              <a:buFont typeface="Lucida Grande"/>
              <a:buChar char="-"/>
              <a:defRPr sz="2200" kern="1200">
                <a:solidFill>
                  <a:srgbClr val="595959"/>
                </a:solidFill>
                <a:latin typeface="Arial" pitchFamily="34" charset="0"/>
                <a:ea typeface="+mn-ea"/>
                <a:cs typeface="Arial" pitchFamily="34" charset="0"/>
              </a:defRPr>
            </a:lvl2pPr>
            <a:lvl3pPr marL="860425" indent="-285750" algn="l" rtl="0" eaLnBrk="0" fontAlgn="base" hangingPunct="0">
              <a:lnSpc>
                <a:spcPts val="1900"/>
              </a:lnSpc>
              <a:spcBef>
                <a:spcPts val="300"/>
              </a:spcBef>
              <a:spcAft>
                <a:spcPct val="0"/>
              </a:spcAft>
              <a:buClr>
                <a:srgbClr val="EF4142"/>
              </a:buClr>
              <a:buFont typeface="Wingdings" pitchFamily="2" charset="2"/>
              <a:buChar char="§"/>
              <a:defRPr kern="1200">
                <a:solidFill>
                  <a:srgbClr val="595959"/>
                </a:solidFill>
                <a:latin typeface="Arial" pitchFamily="34" charset="0"/>
                <a:ea typeface="+mn-ea"/>
                <a:cs typeface="Arial" pitchFamily="34" charset="0"/>
              </a:defRPr>
            </a:lvl3pPr>
            <a:lvl4pPr marL="1200150" indent="-287338" algn="l" rtl="0" eaLnBrk="0" fontAlgn="base" hangingPunct="0">
              <a:lnSpc>
                <a:spcPts val="1800"/>
              </a:lnSpc>
              <a:spcBef>
                <a:spcPts val="300"/>
              </a:spcBef>
              <a:spcAft>
                <a:spcPct val="0"/>
              </a:spcAft>
              <a:buClr>
                <a:srgbClr val="EF4142"/>
              </a:buClr>
              <a:buFont typeface="Arial" charset="0"/>
              <a:buChar char="–"/>
              <a:defRPr sz="1600" kern="1200">
                <a:solidFill>
                  <a:srgbClr val="595959"/>
                </a:solidFill>
                <a:latin typeface="Arial" pitchFamily="34" charset="0"/>
                <a:ea typeface="+mn-ea"/>
                <a:cs typeface="Arial" pitchFamily="34" charset="0"/>
              </a:defRPr>
            </a:lvl4pPr>
            <a:lvl5pPr marL="1427163" indent="-227013" algn="l" rtl="0" eaLnBrk="0" fontAlgn="base" hangingPunct="0">
              <a:lnSpc>
                <a:spcPts val="1800"/>
              </a:lnSpc>
              <a:spcBef>
                <a:spcPts val="300"/>
              </a:spcBef>
              <a:spcAft>
                <a:spcPct val="0"/>
              </a:spcAft>
              <a:buClr>
                <a:srgbClr val="EF4142"/>
              </a:buClr>
              <a:buFont typeface="Arial" charset="0"/>
              <a:buChar char="»"/>
              <a:defRPr sz="16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Jan Sylvis appointed vice chair</a:t>
            </a:r>
          </a:p>
          <a:p>
            <a:r>
              <a:rPr lang="en-US" dirty="0" smtClean="0"/>
              <a:t>Brand </a:t>
            </a:r>
            <a:r>
              <a:rPr lang="en-US" dirty="0"/>
              <a:t>new project portal launched on the GASB </a:t>
            </a:r>
            <a:r>
              <a:rPr lang="en-US" dirty="0" smtClean="0"/>
              <a:t>website, </a:t>
            </a:r>
            <a:r>
              <a:rPr lang="en-US" dirty="0" smtClean="0">
                <a:hlinkClick r:id="rId2"/>
              </a:rPr>
              <a:t>www.gasb.org</a:t>
            </a:r>
            <a:endParaRPr lang="en-US" dirty="0"/>
          </a:p>
          <a:p>
            <a:r>
              <a:rPr lang="en-US" dirty="0"/>
              <a:t>All GASB pronouncements are available free on the website, including Statements, Concepts Statements, Interpretations, Technical Bulletins, and Implementation Guides</a:t>
            </a:r>
          </a:p>
          <a:p>
            <a:r>
              <a:rPr lang="en-US" dirty="0"/>
              <a:t>Online version of GARS now available through website</a:t>
            </a:r>
          </a:p>
          <a:p>
            <a:pPr lvl="1"/>
            <a:r>
              <a:rPr lang="en-US" dirty="0"/>
              <a:t>Basic view is free</a:t>
            </a:r>
          </a:p>
        </p:txBody>
      </p:sp>
    </p:spTree>
    <p:extLst>
      <p:ext uri="{BB962C8B-B14F-4D97-AF65-F5344CB8AC3E}">
        <p14:creationId xmlns:p14="http://schemas.microsoft.com/office/powerpoint/2010/main" xmlns="" val="2545830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Date and Transition</a:t>
            </a:r>
            <a:endParaRPr lang="en-US" dirty="0"/>
          </a:p>
        </p:txBody>
      </p:sp>
      <p:sp>
        <p:nvSpPr>
          <p:cNvPr id="3" name="Content Placeholder 2"/>
          <p:cNvSpPr>
            <a:spLocks noGrp="1"/>
          </p:cNvSpPr>
          <p:nvPr>
            <p:ph idx="1"/>
          </p:nvPr>
        </p:nvSpPr>
        <p:spPr/>
        <p:txBody>
          <a:bodyPr/>
          <a:lstStyle/>
          <a:p>
            <a:r>
              <a:rPr lang="en-US" dirty="0" smtClean="0"/>
              <a:t>Fiscal years beginning after June 15, 2014</a:t>
            </a:r>
          </a:p>
          <a:p>
            <a:r>
              <a:rPr lang="en-US" dirty="0" smtClean="0"/>
              <a:t>Beginning deferred outflows/deferred inflows of resources balances all or nothing at initial implementation (except for employer contributions subsequent to the </a:t>
            </a:r>
            <a:r>
              <a:rPr lang="en-US" dirty="0"/>
              <a:t>measurement </a:t>
            </a:r>
            <a:r>
              <a:rPr lang="en-US" dirty="0" smtClean="0"/>
              <a:t>date—Statement 71)</a:t>
            </a:r>
          </a:p>
          <a:p>
            <a:r>
              <a:rPr lang="en-US" dirty="0" smtClean="0"/>
              <a:t>RSI schedules are prospective if information is not initially available</a:t>
            </a:r>
          </a:p>
          <a:p>
            <a:endParaRPr lang="en-US" dirty="0"/>
          </a:p>
        </p:txBody>
      </p:sp>
      <p:sp>
        <p:nvSpPr>
          <p:cNvPr id="4" name="Slide Number Placeholder 3"/>
          <p:cNvSpPr>
            <a:spLocks noGrp="1"/>
          </p:cNvSpPr>
          <p:nvPr>
            <p:ph type="sldNum" sz="quarter" idx="12"/>
          </p:nvPr>
        </p:nvSpPr>
        <p:spPr/>
        <p:txBody>
          <a:bodyPr/>
          <a:lstStyle/>
          <a:p>
            <a:fld id="{B678A430-2B5E-9C4F-A94E-0139B75F11B5}" type="slidenum">
              <a:rPr lang="en-US" smtClean="0"/>
              <a:pPr/>
              <a:t>20</a:t>
            </a:fld>
            <a:endParaRPr lang="en-US" dirty="0"/>
          </a:p>
        </p:txBody>
      </p:sp>
    </p:spTree>
    <p:extLst>
      <p:ext uri="{BB962C8B-B14F-4D97-AF65-F5344CB8AC3E}">
        <p14:creationId xmlns:p14="http://schemas.microsoft.com/office/powerpoint/2010/main" xmlns="" val="933838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Reporting by pension plans</a:t>
            </a:r>
          </a:p>
          <a:p>
            <a:r>
              <a:rPr lang="en-US" dirty="0" smtClean="0"/>
              <a:t>Approved in December 2012</a:t>
            </a:r>
          </a:p>
          <a:p>
            <a:r>
              <a:rPr lang="en-US" dirty="0" smtClean="0"/>
              <a:t>Available to download free from the GASB website; printed copies can still be purchased</a:t>
            </a:r>
          </a:p>
          <a:p>
            <a:r>
              <a:rPr lang="en-US" dirty="0" smtClean="0"/>
              <a:t>272 questions and answers on topics including:</a:t>
            </a:r>
          </a:p>
          <a:p>
            <a:pPr lvl="1"/>
            <a:r>
              <a:rPr lang="en-US" dirty="0" smtClean="0"/>
              <a:t>Special funding situations</a:t>
            </a:r>
          </a:p>
          <a:p>
            <a:pPr lvl="1"/>
            <a:r>
              <a:rPr lang="en-US" dirty="0" smtClean="0"/>
              <a:t>Measurement of the liability</a:t>
            </a:r>
          </a:p>
          <a:p>
            <a:pPr lvl="1"/>
            <a:r>
              <a:rPr lang="en-US" dirty="0" smtClean="0"/>
              <a:t>Determining a cost-sharing employer’s proportionate share</a:t>
            </a:r>
          </a:p>
          <a:p>
            <a:pPr lvl="1"/>
            <a:r>
              <a:rPr lang="en-US" dirty="0" smtClean="0"/>
              <a:t>Notes and RSI</a:t>
            </a:r>
          </a:p>
          <a:p>
            <a:pPr lvl="1"/>
            <a:r>
              <a:rPr lang="en-US" dirty="0" smtClean="0"/>
              <a:t>Transition</a:t>
            </a:r>
            <a:endParaRPr lang="en-US" dirty="0"/>
          </a:p>
          <a:p>
            <a:r>
              <a:rPr lang="en-US" dirty="0"/>
              <a:t>Illustrations, topical index, full text of the Standards </a:t>
            </a:r>
            <a:r>
              <a:rPr lang="en-US" dirty="0" smtClean="0"/>
              <a:t>section</a:t>
            </a:r>
            <a:endParaRPr lang="en-US" dirty="0"/>
          </a:p>
        </p:txBody>
      </p:sp>
      <p:sp>
        <p:nvSpPr>
          <p:cNvPr id="6" name="Title 5"/>
          <p:cNvSpPr>
            <a:spLocks noGrp="1"/>
          </p:cNvSpPr>
          <p:nvPr>
            <p:ph type="title"/>
          </p:nvPr>
        </p:nvSpPr>
        <p:spPr/>
        <p:txBody>
          <a:bodyPr/>
          <a:lstStyle/>
          <a:p>
            <a:r>
              <a:rPr lang="en-US" dirty="0" smtClean="0"/>
              <a:t>Implementation Guide to Statement 68</a:t>
            </a:r>
            <a:endParaRPr lang="en-US" dirty="0"/>
          </a:p>
        </p:txBody>
      </p:sp>
      <p:sp>
        <p:nvSpPr>
          <p:cNvPr id="5" name="Slide Number Placeholder 4"/>
          <p:cNvSpPr>
            <a:spLocks noGrp="1"/>
          </p:cNvSpPr>
          <p:nvPr>
            <p:ph type="sldNum" sz="quarter" idx="11"/>
          </p:nvPr>
        </p:nvSpPr>
        <p:spPr/>
        <p:txBody>
          <a:bodyPr/>
          <a:lstStyle/>
          <a:p>
            <a:pPr>
              <a:defRPr/>
            </a:pPr>
            <a:fld id="{0A10721A-5B89-432C-BE9D-876E99731B9E}" type="slidenum">
              <a:rPr lang="en-US" smtClean="0"/>
              <a:pPr>
                <a:defRPr/>
              </a:pPr>
              <a:t>21</a:t>
            </a:fld>
            <a:endParaRPr lang="en-US"/>
          </a:p>
        </p:txBody>
      </p:sp>
    </p:spTree>
    <p:extLst>
      <p:ext uri="{BB962C8B-B14F-4D97-AF65-F5344CB8AC3E}">
        <p14:creationId xmlns:p14="http://schemas.microsoft.com/office/powerpoint/2010/main" xmlns="" val="1857731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Government Combinations: Statement 69</a:t>
            </a:r>
            <a:endParaRPr lang="en-US" dirty="0"/>
          </a:p>
        </p:txBody>
      </p:sp>
      <p:sp>
        <p:nvSpPr>
          <p:cNvPr id="3" name="Slide Number Placeholder 2"/>
          <p:cNvSpPr>
            <a:spLocks noGrp="1"/>
          </p:cNvSpPr>
          <p:nvPr>
            <p:ph type="sldNum" sz="quarter" idx="4"/>
          </p:nvPr>
        </p:nvSpPr>
        <p:spPr/>
        <p:txBody>
          <a:bodyPr/>
          <a:lstStyle/>
          <a:p>
            <a:pPr>
              <a:defRPr/>
            </a:pPr>
            <a:fld id="{B8C3CD40-D32D-4A66-9ED6-B023972553E0}" type="slidenum">
              <a:rPr lang="en-US" smtClean="0"/>
              <a:pPr>
                <a:defRPr/>
              </a:pPr>
              <a:t>22</a:t>
            </a:fld>
            <a:endParaRPr lang="en-US" dirty="0"/>
          </a:p>
        </p:txBody>
      </p:sp>
    </p:spTree>
    <p:extLst>
      <p:ext uri="{BB962C8B-B14F-4D97-AF65-F5344CB8AC3E}">
        <p14:creationId xmlns:p14="http://schemas.microsoft.com/office/powerpoint/2010/main" xmlns="" val="1012490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672760" y="6398062"/>
            <a:ext cx="471240" cy="365125"/>
          </a:xfrm>
        </p:spPr>
        <p:txBody>
          <a:bodyPr/>
          <a:lstStyle/>
          <a:p>
            <a:pPr>
              <a:defRPr/>
            </a:pPr>
            <a:fld id="{D9EF4B69-0D1E-491D-A8FB-3E2197C38170}" type="slidenum">
              <a:rPr lang="en-US" sz="1200" smtClean="0">
                <a:solidFill>
                  <a:srgbClr val="FFFFFF"/>
                </a:solidFill>
              </a:rPr>
              <a:pPr>
                <a:defRPr/>
              </a:pPr>
              <a:t>23</a:t>
            </a:fld>
            <a:endParaRPr lang="en-US" sz="1200" dirty="0">
              <a:solidFill>
                <a:srgbClr val="FFFFFF"/>
              </a:solidFill>
            </a:endParaRPr>
          </a:p>
        </p:txBody>
      </p:sp>
      <p:sp>
        <p:nvSpPr>
          <p:cNvPr id="4" name="Content Placeholder 2"/>
          <p:cNvSpPr txBox="1">
            <a:spLocks/>
          </p:cNvSpPr>
          <p:nvPr/>
        </p:nvSpPr>
        <p:spPr>
          <a:xfrm>
            <a:off x="457200" y="1600201"/>
            <a:ext cx="8229600" cy="4112342"/>
          </a:xfrm>
          <a:prstGeom prst="rect">
            <a:avLst/>
          </a:prstGeom>
        </p:spPr>
        <p:txBody>
          <a:bodyPr>
            <a:normAutofit/>
          </a:bodyPr>
          <a:lstStyle>
            <a:lvl1pPr marL="287338" indent="-287338" algn="l" rtl="0" eaLnBrk="1" fontAlgn="base" hangingPunct="1">
              <a:lnSpc>
                <a:spcPts val="2500"/>
              </a:lnSpc>
              <a:spcBef>
                <a:spcPts val="1000"/>
              </a:spcBef>
              <a:spcAft>
                <a:spcPct val="0"/>
              </a:spcAft>
              <a:buClr>
                <a:srgbClr val="EF4142"/>
              </a:buClr>
              <a:buFont typeface="Wingdings" pitchFamily="2" charset="2"/>
              <a:buChar char="§"/>
              <a:defRPr sz="2400" kern="1200">
                <a:solidFill>
                  <a:schemeClr val="tx1"/>
                </a:solidFill>
                <a:latin typeface="Arial" pitchFamily="34" charset="0"/>
                <a:ea typeface="+mn-ea"/>
                <a:cs typeface="Arial" pitchFamily="34" charset="0"/>
              </a:defRPr>
            </a:lvl1pPr>
            <a:lvl2pPr marL="574675" indent="-287338" algn="l" rtl="0" eaLnBrk="1" fontAlgn="base" hangingPunct="1">
              <a:lnSpc>
                <a:spcPts val="2300"/>
              </a:lnSpc>
              <a:spcBef>
                <a:spcPts val="400"/>
              </a:spcBef>
              <a:spcAft>
                <a:spcPct val="0"/>
              </a:spcAft>
              <a:buClr>
                <a:srgbClr val="EF4142"/>
              </a:buClr>
              <a:buFont typeface="Lucida Grande"/>
              <a:buChar char="-"/>
              <a:defRPr sz="2200" kern="1200">
                <a:solidFill>
                  <a:srgbClr val="595959"/>
                </a:solidFill>
                <a:latin typeface="Arial" pitchFamily="34" charset="0"/>
                <a:ea typeface="+mn-ea"/>
                <a:cs typeface="Arial" pitchFamily="34" charset="0"/>
              </a:defRPr>
            </a:lvl2pPr>
            <a:lvl3pPr marL="860425" indent="-285750" algn="l" rtl="0" eaLnBrk="1" fontAlgn="base" hangingPunct="1">
              <a:lnSpc>
                <a:spcPts val="1900"/>
              </a:lnSpc>
              <a:spcBef>
                <a:spcPts val="300"/>
              </a:spcBef>
              <a:spcAft>
                <a:spcPct val="0"/>
              </a:spcAft>
              <a:buClr>
                <a:srgbClr val="EF4142"/>
              </a:buClr>
              <a:buFont typeface="Wingdings" pitchFamily="2" charset="2"/>
              <a:buChar char="§"/>
              <a:defRPr kern="1200">
                <a:solidFill>
                  <a:srgbClr val="595959"/>
                </a:solidFill>
                <a:latin typeface="Arial" pitchFamily="34" charset="0"/>
                <a:ea typeface="+mn-ea"/>
                <a:cs typeface="Arial" pitchFamily="34" charset="0"/>
              </a:defRPr>
            </a:lvl3pPr>
            <a:lvl4pPr marL="1200150" indent="-287338" algn="l" rtl="0" eaLnBrk="1" fontAlgn="base" hangingPunct="1">
              <a:lnSpc>
                <a:spcPts val="1800"/>
              </a:lnSpc>
              <a:spcBef>
                <a:spcPts val="300"/>
              </a:spcBef>
              <a:spcAft>
                <a:spcPct val="0"/>
              </a:spcAft>
              <a:buClr>
                <a:srgbClr val="EF4142"/>
              </a:buClr>
              <a:buFont typeface="Arial" charset="0"/>
              <a:buChar char="–"/>
              <a:defRPr sz="1600" kern="1200">
                <a:solidFill>
                  <a:srgbClr val="595959"/>
                </a:solidFill>
                <a:latin typeface="Arial" pitchFamily="34" charset="0"/>
                <a:ea typeface="+mn-ea"/>
                <a:cs typeface="Arial" pitchFamily="34" charset="0"/>
              </a:defRPr>
            </a:lvl4pPr>
            <a:lvl5pPr marL="1427163" indent="-227013" algn="l" rtl="0" eaLnBrk="1" fontAlgn="base" hangingPunct="1">
              <a:lnSpc>
                <a:spcPts val="1800"/>
              </a:lnSpc>
              <a:spcBef>
                <a:spcPts val="300"/>
              </a:spcBef>
              <a:spcAft>
                <a:spcPct val="0"/>
              </a:spcAft>
              <a:buClr>
                <a:srgbClr val="EF4142"/>
              </a:buClr>
              <a:buFont typeface="Arial" charset="0"/>
              <a:buChar char="»"/>
              <a:defRPr sz="16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What</a:t>
            </a:r>
            <a:r>
              <a:rPr lang="en-US" dirty="0" smtClean="0"/>
              <a:t>: New standards for mergers, acquisitions, and transfers and disposals of operations</a:t>
            </a:r>
          </a:p>
          <a:p>
            <a:r>
              <a:rPr lang="en-US" b="1" dirty="0" smtClean="0"/>
              <a:t>Why</a:t>
            </a:r>
            <a:r>
              <a:rPr lang="en-US" dirty="0" smtClean="0"/>
              <a:t>: These transactions are becoming more common, but no government-specific guidance was available</a:t>
            </a:r>
          </a:p>
          <a:p>
            <a:r>
              <a:rPr lang="en-US" b="1" dirty="0" smtClean="0"/>
              <a:t>When</a:t>
            </a:r>
            <a:r>
              <a:rPr lang="en-US" dirty="0" smtClean="0"/>
              <a:t>: Periods beginning after December 15, 2013 (FYE 12-31-14 and later)</a:t>
            </a:r>
            <a:endParaRPr lang="en-US" dirty="0"/>
          </a:p>
        </p:txBody>
      </p:sp>
      <p:sp>
        <p:nvSpPr>
          <p:cNvPr id="5" name="Title 1"/>
          <p:cNvSpPr txBox="1">
            <a:spLocks/>
          </p:cNvSpPr>
          <p:nvPr/>
        </p:nvSpPr>
        <p:spPr>
          <a:xfrm>
            <a:off x="457200" y="526026"/>
            <a:ext cx="8229600" cy="803275"/>
          </a:xfrm>
          <a:prstGeom prst="rect">
            <a:avLst/>
          </a:prstGeom>
        </p:spPr>
        <p:txBody>
          <a:bodyPr/>
          <a:lstStyle>
            <a:lvl1pPr algn="l" rtl="0" eaLnBrk="1" fontAlgn="base" hangingPunct="1">
              <a:lnSpc>
                <a:spcPts val="3700"/>
              </a:lnSpc>
              <a:spcBef>
                <a:spcPct val="0"/>
              </a:spcBef>
              <a:spcAft>
                <a:spcPct val="0"/>
              </a:spcAft>
              <a:defRPr sz="3600" b="1" kern="1200">
                <a:solidFill>
                  <a:srgbClr val="355F9B"/>
                </a:solidFill>
                <a:effectLst/>
                <a:latin typeface="Candara" pitchFamily="34" charset="0"/>
                <a:ea typeface="+mj-ea"/>
                <a:cs typeface="Arial" pitchFamily="34" charset="0"/>
              </a:defRPr>
            </a:lvl1pPr>
            <a:lvl2pPr algn="l" rtl="0" eaLnBrk="1" fontAlgn="base" hangingPunct="1">
              <a:lnSpc>
                <a:spcPts val="3500"/>
              </a:lnSpc>
              <a:spcBef>
                <a:spcPct val="0"/>
              </a:spcBef>
              <a:spcAft>
                <a:spcPct val="0"/>
              </a:spcAft>
              <a:defRPr sz="3400">
                <a:solidFill>
                  <a:srgbClr val="32607E"/>
                </a:solidFill>
                <a:latin typeface="Arial" charset="0"/>
                <a:cs typeface="Arial" charset="0"/>
              </a:defRPr>
            </a:lvl2pPr>
            <a:lvl3pPr algn="l" rtl="0" eaLnBrk="1" fontAlgn="base" hangingPunct="1">
              <a:lnSpc>
                <a:spcPts val="3500"/>
              </a:lnSpc>
              <a:spcBef>
                <a:spcPct val="0"/>
              </a:spcBef>
              <a:spcAft>
                <a:spcPct val="0"/>
              </a:spcAft>
              <a:defRPr sz="3400">
                <a:solidFill>
                  <a:srgbClr val="32607E"/>
                </a:solidFill>
                <a:latin typeface="Arial" charset="0"/>
                <a:cs typeface="Arial" charset="0"/>
              </a:defRPr>
            </a:lvl3pPr>
            <a:lvl4pPr algn="l" rtl="0" eaLnBrk="1" fontAlgn="base" hangingPunct="1">
              <a:lnSpc>
                <a:spcPts val="3500"/>
              </a:lnSpc>
              <a:spcBef>
                <a:spcPct val="0"/>
              </a:spcBef>
              <a:spcAft>
                <a:spcPct val="0"/>
              </a:spcAft>
              <a:defRPr sz="3400">
                <a:solidFill>
                  <a:srgbClr val="32607E"/>
                </a:solidFill>
                <a:latin typeface="Arial" charset="0"/>
                <a:cs typeface="Arial" charset="0"/>
              </a:defRPr>
            </a:lvl4pPr>
            <a:lvl5pPr algn="l" rtl="0" eaLnBrk="1" fontAlgn="base" hangingPunct="1">
              <a:lnSpc>
                <a:spcPts val="3500"/>
              </a:lnSpc>
              <a:spcBef>
                <a:spcPct val="0"/>
              </a:spcBef>
              <a:spcAft>
                <a:spcPct val="0"/>
              </a:spcAft>
              <a:defRPr sz="3400">
                <a:solidFill>
                  <a:srgbClr val="32607E"/>
                </a:solidFill>
                <a:latin typeface="Arial" charset="0"/>
                <a:cs typeface="Arial" charset="0"/>
              </a:defRPr>
            </a:lvl5pPr>
            <a:lvl6pPr marL="457200" algn="l" rtl="0" eaLnBrk="1" fontAlgn="base" hangingPunct="1">
              <a:spcBef>
                <a:spcPct val="0"/>
              </a:spcBef>
              <a:spcAft>
                <a:spcPct val="0"/>
              </a:spcAft>
              <a:defRPr sz="3600" b="1">
                <a:solidFill>
                  <a:schemeClr val="tx1"/>
                </a:solidFill>
                <a:latin typeface="Arial" charset="0"/>
                <a:cs typeface="Arial" charset="0"/>
              </a:defRPr>
            </a:lvl6pPr>
            <a:lvl7pPr marL="914400" algn="l" rtl="0" eaLnBrk="1" fontAlgn="base" hangingPunct="1">
              <a:spcBef>
                <a:spcPct val="0"/>
              </a:spcBef>
              <a:spcAft>
                <a:spcPct val="0"/>
              </a:spcAft>
              <a:defRPr sz="3600" b="1">
                <a:solidFill>
                  <a:schemeClr val="tx1"/>
                </a:solidFill>
                <a:latin typeface="Arial" charset="0"/>
                <a:cs typeface="Arial" charset="0"/>
              </a:defRPr>
            </a:lvl7pPr>
            <a:lvl8pPr marL="1371600" algn="l" rtl="0" eaLnBrk="1" fontAlgn="base" hangingPunct="1">
              <a:spcBef>
                <a:spcPct val="0"/>
              </a:spcBef>
              <a:spcAft>
                <a:spcPct val="0"/>
              </a:spcAft>
              <a:defRPr sz="3600" b="1">
                <a:solidFill>
                  <a:schemeClr val="tx1"/>
                </a:solidFill>
                <a:latin typeface="Arial" charset="0"/>
                <a:cs typeface="Arial" charset="0"/>
              </a:defRPr>
            </a:lvl8pPr>
            <a:lvl9pPr marL="1828800" algn="l" rtl="0" eaLnBrk="1" fontAlgn="base" hangingPunct="1">
              <a:spcBef>
                <a:spcPct val="0"/>
              </a:spcBef>
              <a:spcAft>
                <a:spcPct val="0"/>
              </a:spcAft>
              <a:defRPr sz="3600" b="1">
                <a:solidFill>
                  <a:schemeClr val="tx1"/>
                </a:solidFill>
                <a:latin typeface="Arial" charset="0"/>
                <a:cs typeface="Arial" charset="0"/>
              </a:defRPr>
            </a:lvl9pPr>
          </a:lstStyle>
          <a:p>
            <a:r>
              <a:rPr lang="en-US" dirty="0" smtClean="0"/>
              <a:t>Overview</a:t>
            </a:r>
          </a:p>
        </p:txBody>
      </p:sp>
    </p:spTree>
    <p:extLst>
      <p:ext uri="{BB962C8B-B14F-4D97-AF65-F5344CB8AC3E}">
        <p14:creationId xmlns:p14="http://schemas.microsoft.com/office/powerpoint/2010/main" xmlns="" val="3940030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a:xfrm>
            <a:off x="457200" y="526026"/>
            <a:ext cx="8229600" cy="803275"/>
          </a:xfrm>
        </p:spPr>
        <p:txBody>
          <a:bodyPr/>
          <a:lstStyle/>
          <a:p>
            <a:r>
              <a:rPr lang="en-US" dirty="0" smtClean="0"/>
              <a:t>Scope</a:t>
            </a:r>
          </a:p>
        </p:txBody>
      </p:sp>
      <p:sp>
        <p:nvSpPr>
          <p:cNvPr id="155651" name="Content Placeholder 2"/>
          <p:cNvSpPr>
            <a:spLocks noGrp="1"/>
          </p:cNvSpPr>
          <p:nvPr>
            <p:ph idx="1"/>
          </p:nvPr>
        </p:nvSpPr>
        <p:spPr>
          <a:xfrm>
            <a:off x="806245" y="1435510"/>
            <a:ext cx="7708490" cy="4572000"/>
          </a:xfrm>
        </p:spPr>
        <p:txBody>
          <a:bodyPr/>
          <a:lstStyle/>
          <a:p>
            <a:pPr marL="0" indent="0">
              <a:buNone/>
            </a:pPr>
            <a:r>
              <a:rPr lang="en-US" dirty="0" smtClean="0"/>
              <a:t>Scope includes:</a:t>
            </a:r>
          </a:p>
          <a:p>
            <a:r>
              <a:rPr lang="en-US" dirty="0" smtClean="0"/>
              <a:t>Combinations in which little or no consideration is provided</a:t>
            </a:r>
          </a:p>
          <a:p>
            <a:pPr lvl="1"/>
            <a:r>
              <a:rPr lang="en-US" sz="2000" dirty="0" smtClean="0"/>
              <a:t>Government mergers</a:t>
            </a:r>
          </a:p>
          <a:p>
            <a:pPr lvl="1"/>
            <a:r>
              <a:rPr lang="en-US" sz="2000" dirty="0" smtClean="0"/>
              <a:t>Transfers of operations</a:t>
            </a:r>
          </a:p>
          <a:p>
            <a:r>
              <a:rPr lang="en-US" dirty="0" smtClean="0"/>
              <a:t>Combinations in which consideration is provided</a:t>
            </a:r>
          </a:p>
          <a:p>
            <a:pPr lvl="1"/>
            <a:r>
              <a:rPr lang="en-US" sz="2000" dirty="0" smtClean="0"/>
              <a:t>Government acquisitions</a:t>
            </a:r>
          </a:p>
          <a:p>
            <a:r>
              <a:rPr lang="en-US" dirty="0" smtClean="0"/>
              <a:t>Disposals of government operations</a:t>
            </a:r>
          </a:p>
          <a:p>
            <a:pPr lvl="1"/>
            <a:endParaRPr lang="en-US" sz="2000" dirty="0" smtClean="0"/>
          </a:p>
        </p:txBody>
      </p:sp>
      <p:sp>
        <p:nvSpPr>
          <p:cNvPr id="155652" name="Slide Number Placeholder 3"/>
          <p:cNvSpPr>
            <a:spLocks noGrp="1"/>
          </p:cNvSpPr>
          <p:nvPr>
            <p:ph type="sldNum" sz="quarter" idx="11"/>
          </p:nvPr>
        </p:nvSpPr>
        <p:spPr>
          <a:xfrm>
            <a:off x="8603673" y="6400800"/>
            <a:ext cx="540327" cy="30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9F26EA4-8AD9-4897-9782-D26531A6C07D}" type="slidenum">
              <a:rPr lang="en-US" smtClean="0">
                <a:latin typeface="Arial Black" pitchFamily="34" charset="0"/>
              </a:rPr>
              <a:pPr eaLnBrk="1" hangingPunct="1"/>
              <a:t>24</a:t>
            </a:fld>
            <a:endParaRPr lang="en-US" smtClean="0">
              <a:latin typeface="Arial Black" pitchFamily="34" charset="0"/>
            </a:endParaRPr>
          </a:p>
        </p:txBody>
      </p:sp>
    </p:spTree>
    <p:extLst>
      <p:ext uri="{BB962C8B-B14F-4D97-AF65-F5344CB8AC3E}">
        <p14:creationId xmlns:p14="http://schemas.microsoft.com/office/powerpoint/2010/main" xmlns="" val="3934029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457200" y="457200"/>
            <a:ext cx="8229600" cy="811161"/>
          </a:xfrm>
        </p:spPr>
        <p:txBody>
          <a:bodyPr/>
          <a:lstStyle/>
          <a:p>
            <a:r>
              <a:rPr lang="en-US" dirty="0" smtClean="0"/>
              <a:t>Government Combinations</a:t>
            </a:r>
          </a:p>
        </p:txBody>
      </p:sp>
      <p:sp>
        <p:nvSpPr>
          <p:cNvPr id="158723" name="Content Placeholder 2"/>
          <p:cNvSpPr>
            <a:spLocks noGrp="1"/>
          </p:cNvSpPr>
          <p:nvPr>
            <p:ph idx="1"/>
          </p:nvPr>
        </p:nvSpPr>
        <p:spPr>
          <a:xfrm>
            <a:off x="585216" y="1254075"/>
            <a:ext cx="8264840" cy="4900919"/>
          </a:xfrm>
        </p:spPr>
        <p:txBody>
          <a:bodyPr/>
          <a:lstStyle/>
          <a:p>
            <a:r>
              <a:rPr lang="en-US" dirty="0" smtClean="0"/>
              <a:t>To be considered a government combination, the arrangement should result in the </a:t>
            </a:r>
            <a:r>
              <a:rPr lang="en-US" b="1" dirty="0" smtClean="0"/>
              <a:t>continuation of a substantial portion of the services provided </a:t>
            </a:r>
            <a:r>
              <a:rPr lang="en-US" dirty="0" smtClean="0"/>
              <a:t>by the previously separate entities </a:t>
            </a:r>
            <a:r>
              <a:rPr lang="en-US" b="1" dirty="0" smtClean="0"/>
              <a:t>or their operations </a:t>
            </a:r>
            <a:r>
              <a:rPr lang="en-US" dirty="0" smtClean="0"/>
              <a:t>after the transaction has occurred.</a:t>
            </a:r>
          </a:p>
          <a:p>
            <a:pPr lvl="1"/>
            <a:r>
              <a:rPr lang="en-US" sz="2000" dirty="0" smtClean="0"/>
              <a:t>Terms of arrangement usually establish whether service continuation was intended</a:t>
            </a:r>
          </a:p>
          <a:p>
            <a:pPr lvl="1"/>
            <a:r>
              <a:rPr lang="en-US" sz="2000" dirty="0" smtClean="0"/>
              <a:t>If not, professional judgment should be used</a:t>
            </a:r>
          </a:p>
          <a:p>
            <a:r>
              <a:rPr lang="en-US" u="sng" dirty="0" smtClean="0"/>
              <a:t>Service continuation</a:t>
            </a:r>
            <a:r>
              <a:rPr lang="en-US" dirty="0" smtClean="0"/>
              <a:t>: obligation or responsibility to continue to provide the services that were provided by the previously separate governments, organizations, or operations</a:t>
            </a:r>
          </a:p>
          <a:p>
            <a:r>
              <a:rPr lang="en-US" dirty="0" smtClean="0"/>
              <a:t>This distinguishes a combination from a contribution or purchase of assets and related liabilities</a:t>
            </a:r>
          </a:p>
          <a:p>
            <a:pPr>
              <a:buFont typeface="Wingdings" pitchFamily="2" charset="2"/>
              <a:buNone/>
            </a:pPr>
            <a:r>
              <a:rPr lang="en-US" sz="2800" b="1" dirty="0" smtClean="0"/>
              <a:t> </a:t>
            </a:r>
          </a:p>
          <a:p>
            <a:endParaRPr lang="en-US" sz="2800" dirty="0" smtClean="0"/>
          </a:p>
        </p:txBody>
      </p:sp>
      <p:sp>
        <p:nvSpPr>
          <p:cNvPr id="158724" name="Slide Number Placeholder 3"/>
          <p:cNvSpPr>
            <a:spLocks noGrp="1"/>
          </p:cNvSpPr>
          <p:nvPr>
            <p:ph type="sldNum" sz="quarter" idx="11"/>
          </p:nvPr>
        </p:nvSpPr>
        <p:spPr>
          <a:xfrm>
            <a:off x="8603673" y="6400800"/>
            <a:ext cx="540327" cy="30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20D589D-9F56-43E3-8A52-223054CC33F5}" type="slidenum">
              <a:rPr lang="en-US" smtClean="0">
                <a:latin typeface="Arial Black" pitchFamily="34" charset="0"/>
              </a:rPr>
              <a:pPr eaLnBrk="1" hangingPunct="1"/>
              <a:t>25</a:t>
            </a:fld>
            <a:endParaRPr lang="en-US" smtClean="0">
              <a:latin typeface="Arial Black" pitchFamily="34" charset="0"/>
            </a:endParaRPr>
          </a:p>
        </p:txBody>
      </p:sp>
    </p:spTree>
    <p:extLst>
      <p:ext uri="{BB962C8B-B14F-4D97-AF65-F5344CB8AC3E}">
        <p14:creationId xmlns:p14="http://schemas.microsoft.com/office/powerpoint/2010/main" xmlns="" val="2464669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“Operations”</a:t>
            </a:r>
            <a:endParaRPr lang="en-US" dirty="0"/>
          </a:p>
        </p:txBody>
      </p:sp>
      <p:sp>
        <p:nvSpPr>
          <p:cNvPr id="3" name="Content Placeholder 2"/>
          <p:cNvSpPr>
            <a:spLocks noGrp="1"/>
          </p:cNvSpPr>
          <p:nvPr>
            <p:ph idx="1"/>
          </p:nvPr>
        </p:nvSpPr>
        <p:spPr>
          <a:xfrm>
            <a:off x="582613" y="1652677"/>
            <a:ext cx="7961619" cy="4069697"/>
          </a:xfrm>
        </p:spPr>
        <p:txBody>
          <a:bodyPr/>
          <a:lstStyle/>
          <a:p>
            <a:pPr marL="287338" lvl="1">
              <a:lnSpc>
                <a:spcPts val="2500"/>
              </a:lnSpc>
              <a:spcBef>
                <a:spcPts val="1000"/>
              </a:spcBef>
              <a:buFont typeface="Wingdings" pitchFamily="2" charset="2"/>
              <a:buChar char="§"/>
            </a:pPr>
            <a:r>
              <a:rPr lang="en-US" sz="2400" dirty="0" smtClean="0">
                <a:solidFill>
                  <a:schemeClr val="tx1"/>
                </a:solidFill>
              </a:rPr>
              <a:t>An </a:t>
            </a:r>
            <a:r>
              <a:rPr lang="en-US" sz="2400" dirty="0">
                <a:solidFill>
                  <a:schemeClr val="tx1"/>
                </a:solidFill>
              </a:rPr>
              <a:t>integrated set of activities with associated assets and liabilities that is conducted and managed for the purpose of providing identifiable </a:t>
            </a:r>
            <a:r>
              <a:rPr lang="en-US" sz="2400" dirty="0" smtClean="0">
                <a:solidFill>
                  <a:schemeClr val="tx1"/>
                </a:solidFill>
              </a:rPr>
              <a:t>services with associated assets and liabilities</a:t>
            </a:r>
            <a:endParaRPr lang="en-US" sz="2400" dirty="0">
              <a:solidFill>
                <a:schemeClr val="tx1"/>
              </a:solidFill>
            </a:endParaRPr>
          </a:p>
        </p:txBody>
      </p:sp>
      <p:sp>
        <p:nvSpPr>
          <p:cNvPr id="4" name="Footer Placeholder 3"/>
          <p:cNvSpPr>
            <a:spLocks noGrp="1"/>
          </p:cNvSpPr>
          <p:nvPr>
            <p:ph type="ftr" sz="quarter" idx="4294967295"/>
          </p:nvPr>
        </p:nvSpPr>
        <p:spPr>
          <a:xfrm>
            <a:off x="3124200" y="6248400"/>
            <a:ext cx="2895600" cy="457200"/>
          </a:xfrm>
          <a:prstGeom prst="rect">
            <a:avLst/>
          </a:prstGeom>
        </p:spPr>
        <p:txBody>
          <a:bodyPr/>
          <a:lstStyle/>
          <a:p>
            <a:pPr>
              <a:defRPr/>
            </a:pPr>
            <a:endParaRPr lang="en-US"/>
          </a:p>
        </p:txBody>
      </p:sp>
      <p:sp>
        <p:nvSpPr>
          <p:cNvPr id="5" name="Slide Number Placeholder 4"/>
          <p:cNvSpPr>
            <a:spLocks noGrp="1"/>
          </p:cNvSpPr>
          <p:nvPr>
            <p:ph type="sldNum" sz="quarter" idx="11"/>
          </p:nvPr>
        </p:nvSpPr>
        <p:spPr>
          <a:xfrm>
            <a:off x="8603673" y="6400800"/>
            <a:ext cx="540327" cy="304800"/>
          </a:xfrm>
        </p:spPr>
        <p:txBody>
          <a:bodyPr/>
          <a:lstStyle/>
          <a:p>
            <a:pPr>
              <a:defRPr/>
            </a:pPr>
            <a:fld id="{15B61825-E9CC-4F74-8AB3-4F9EE3EBCBC7}" type="slidenum">
              <a:rPr lang="en-US" smtClean="0">
                <a:solidFill>
                  <a:schemeClr val="tx1"/>
                </a:solidFill>
              </a:rPr>
              <a:pPr>
                <a:defRPr/>
              </a:pPr>
              <a:t>26</a:t>
            </a:fld>
            <a:endParaRPr lang="en-US" dirty="0">
              <a:solidFill>
                <a:schemeClr val="tx1"/>
              </a:solidFill>
            </a:endParaRPr>
          </a:p>
        </p:txBody>
      </p:sp>
    </p:spTree>
    <p:extLst>
      <p:ext uri="{BB962C8B-B14F-4D97-AF65-F5344CB8AC3E}">
        <p14:creationId xmlns:p14="http://schemas.microsoft.com/office/powerpoint/2010/main" xmlns="" val="3978409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79" y="488537"/>
            <a:ext cx="8907921" cy="632716"/>
          </a:xfrm>
        </p:spPr>
        <p:txBody>
          <a:bodyPr/>
          <a:lstStyle/>
          <a:p>
            <a:r>
              <a:rPr lang="en-US" dirty="0" smtClean="0"/>
              <a:t>Scope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939796281"/>
              </p:ext>
            </p:extLst>
          </p:nvPr>
        </p:nvGraphicFramePr>
        <p:xfrm>
          <a:off x="1" y="749808"/>
          <a:ext cx="8970264" cy="5413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1"/>
          </p:nvPr>
        </p:nvSpPr>
        <p:spPr>
          <a:xfrm>
            <a:off x="8603673" y="6400800"/>
            <a:ext cx="540327" cy="304800"/>
          </a:xfrm>
        </p:spPr>
        <p:txBody>
          <a:bodyPr/>
          <a:lstStyle/>
          <a:p>
            <a:pPr>
              <a:defRPr/>
            </a:pPr>
            <a:fld id="{15B61825-E9CC-4F74-8AB3-4F9EE3EBCBC7}" type="slidenum">
              <a:rPr lang="en-US" sz="1200" smtClean="0">
                <a:solidFill>
                  <a:srgbClr val="FFFFFF"/>
                </a:solidFill>
              </a:rPr>
              <a:pPr>
                <a:defRPr/>
              </a:pPr>
              <a:t>27</a:t>
            </a:fld>
            <a:endParaRPr lang="en-US" sz="1200" dirty="0">
              <a:solidFill>
                <a:srgbClr val="FFFFFF"/>
              </a:solidFill>
            </a:endParaRPr>
          </a:p>
        </p:txBody>
      </p:sp>
    </p:spTree>
    <p:extLst>
      <p:ext uri="{BB962C8B-B14F-4D97-AF65-F5344CB8AC3E}">
        <p14:creationId xmlns:p14="http://schemas.microsoft.com/office/powerpoint/2010/main" xmlns="" val="4105135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438912" y="437572"/>
            <a:ext cx="8327263" cy="990600"/>
          </a:xfrm>
        </p:spPr>
        <p:txBody>
          <a:bodyPr>
            <a:noAutofit/>
          </a:bodyPr>
          <a:lstStyle/>
          <a:p>
            <a:r>
              <a:rPr lang="en-US" dirty="0" smtClean="0"/>
              <a:t>When No Consideration Is Provided</a:t>
            </a:r>
            <a:endParaRPr lang="en-US" sz="3200" dirty="0" smtClean="0"/>
          </a:p>
        </p:txBody>
      </p:sp>
      <p:sp>
        <p:nvSpPr>
          <p:cNvPr id="129027" name="Content Placeholder 2"/>
          <p:cNvSpPr>
            <a:spLocks noGrp="1"/>
          </p:cNvSpPr>
          <p:nvPr>
            <p:ph idx="1"/>
          </p:nvPr>
        </p:nvSpPr>
        <p:spPr>
          <a:xfrm>
            <a:off x="594360" y="1204823"/>
            <a:ext cx="8362826" cy="4969835"/>
          </a:xfrm>
        </p:spPr>
        <p:txBody>
          <a:bodyPr>
            <a:noAutofit/>
          </a:bodyPr>
          <a:lstStyle/>
          <a:p>
            <a:pPr>
              <a:lnSpc>
                <a:spcPct val="100000"/>
              </a:lnSpc>
            </a:pPr>
            <a:r>
              <a:rPr lang="en-US" dirty="0" smtClean="0">
                <a:latin typeface="Arial" pitchFamily="34" charset="0"/>
                <a:cs typeface="Arial" pitchFamily="34" charset="0"/>
              </a:rPr>
              <a:t>Assets and liabilities brought in at carrying values</a:t>
            </a:r>
          </a:p>
          <a:p>
            <a:pPr lvl="1"/>
            <a:r>
              <a:rPr lang="en-US" sz="2000" dirty="0"/>
              <a:t>Presumption of GAAP</a:t>
            </a:r>
          </a:p>
          <a:p>
            <a:pPr>
              <a:lnSpc>
                <a:spcPct val="100000"/>
              </a:lnSpc>
              <a:spcBef>
                <a:spcPts val="700"/>
              </a:spcBef>
              <a:buSzPct val="60000"/>
            </a:pPr>
            <a:r>
              <a:rPr lang="en-US" dirty="0" smtClean="0">
                <a:latin typeface="Arial" pitchFamily="34" charset="0"/>
                <a:cs typeface="Arial" pitchFamily="34" charset="0"/>
              </a:rPr>
              <a:t>Initial reporting</a:t>
            </a:r>
            <a:r>
              <a:rPr lang="en-US" dirty="0"/>
              <a:t>—</a:t>
            </a:r>
            <a:r>
              <a:rPr lang="en-US" dirty="0" smtClean="0">
                <a:latin typeface="Arial" pitchFamily="34" charset="0"/>
                <a:cs typeface="Arial" pitchFamily="34" charset="0"/>
              </a:rPr>
              <a:t>mergers:</a:t>
            </a:r>
          </a:p>
          <a:p>
            <a:pPr lvl="1"/>
            <a:r>
              <a:rPr lang="en-US" sz="2000" dirty="0"/>
              <a:t>New entity: fresh start</a:t>
            </a:r>
          </a:p>
          <a:p>
            <a:pPr lvl="1"/>
            <a:r>
              <a:rPr lang="en-US" sz="2000" dirty="0"/>
              <a:t>Continuing entity: restate as if a change in the reporting entity</a:t>
            </a:r>
          </a:p>
          <a:p>
            <a:pPr>
              <a:lnSpc>
                <a:spcPct val="100000"/>
              </a:lnSpc>
            </a:pPr>
            <a:r>
              <a:rPr lang="en-US" dirty="0" smtClean="0">
                <a:latin typeface="Arial" pitchFamily="34" charset="0"/>
                <a:cs typeface="Arial" pitchFamily="34" charset="0"/>
              </a:rPr>
              <a:t>Initial reporting</a:t>
            </a:r>
            <a:r>
              <a:rPr lang="en-US" dirty="0"/>
              <a:t>—</a:t>
            </a:r>
            <a:r>
              <a:rPr lang="en-US" dirty="0" smtClean="0">
                <a:latin typeface="Arial" pitchFamily="34" charset="0"/>
                <a:cs typeface="Arial" pitchFamily="34" charset="0"/>
              </a:rPr>
              <a:t>transfers of operations:</a:t>
            </a:r>
          </a:p>
          <a:p>
            <a:pPr lvl="1"/>
            <a:r>
              <a:rPr lang="en-US" sz="2000" dirty="0"/>
              <a:t>New entity: fresh start</a:t>
            </a:r>
          </a:p>
          <a:p>
            <a:pPr lvl="1"/>
            <a:r>
              <a:rPr lang="en-US" sz="2000" dirty="0"/>
              <a:t>Continuing entity: transaction during the period</a:t>
            </a:r>
          </a:p>
          <a:p>
            <a:pPr marL="287338" lvl="1">
              <a:lnSpc>
                <a:spcPct val="100000"/>
              </a:lnSpc>
              <a:spcBef>
                <a:spcPts val="1000"/>
              </a:spcBef>
              <a:buSzPct val="60000"/>
              <a:buFont typeface="Wingdings" pitchFamily="2" charset="2"/>
              <a:buChar char="§"/>
            </a:pPr>
            <a:r>
              <a:rPr lang="en-US" sz="2400" dirty="0">
                <a:solidFill>
                  <a:schemeClr val="tx1"/>
                </a:solidFill>
              </a:rPr>
              <a:t>Adjustments</a:t>
            </a:r>
          </a:p>
          <a:p>
            <a:pPr lvl="1"/>
            <a:r>
              <a:rPr lang="en-US" sz="2000" dirty="0"/>
              <a:t>Accounting principles, policies, and estimates </a:t>
            </a:r>
            <a:r>
              <a:rPr lang="en-US" sz="2000" dirty="0" smtClean="0"/>
              <a:t>(required)</a:t>
            </a:r>
            <a:endParaRPr lang="en-US" sz="2000" dirty="0"/>
          </a:p>
          <a:p>
            <a:pPr lvl="1"/>
            <a:r>
              <a:rPr lang="en-US" sz="2000" dirty="0"/>
              <a:t>Capital asset impairment (required)</a:t>
            </a:r>
          </a:p>
          <a:p>
            <a:pPr lvl="1"/>
            <a:r>
              <a:rPr lang="en-US" sz="2000" dirty="0"/>
              <a:t>Transaction eliminations (may be needed  for continuing governments)</a:t>
            </a:r>
          </a:p>
          <a:p>
            <a:pPr marL="320040" lvl="1" indent="-320040">
              <a:lnSpc>
                <a:spcPct val="100000"/>
              </a:lnSpc>
              <a:spcBef>
                <a:spcPts val="700"/>
              </a:spcBef>
              <a:buClr>
                <a:schemeClr val="accent2"/>
              </a:buClr>
              <a:buSzPct val="60000"/>
              <a:buFont typeface="Wingdings"/>
              <a:buChar char=""/>
            </a:pPr>
            <a:endParaRPr lang="en-US" sz="1600" dirty="0" smtClean="0">
              <a:latin typeface="Arial" pitchFamily="34" charset="0"/>
              <a:cs typeface="Arial" pitchFamily="34" charset="0"/>
            </a:endParaRPr>
          </a:p>
          <a:p>
            <a:pPr marL="594360" lvl="2" indent="-320040">
              <a:lnSpc>
                <a:spcPct val="100000"/>
              </a:lnSpc>
              <a:spcBef>
                <a:spcPts val="700"/>
              </a:spcBef>
              <a:buSzPct val="60000"/>
              <a:buFont typeface="Wingdings"/>
              <a:buChar char=""/>
            </a:pPr>
            <a:endParaRPr lang="en-US" sz="1400" dirty="0" smtClean="0">
              <a:latin typeface="Arial" pitchFamily="34" charset="0"/>
              <a:cs typeface="Arial" pitchFamily="34" charset="0"/>
            </a:endParaRPr>
          </a:p>
          <a:p>
            <a:pPr marL="594360" lvl="2" indent="-320040">
              <a:lnSpc>
                <a:spcPct val="100000"/>
              </a:lnSpc>
              <a:spcBef>
                <a:spcPts val="700"/>
              </a:spcBef>
              <a:buSzPct val="60000"/>
              <a:buFont typeface="Wingdings"/>
              <a:buChar char=""/>
            </a:pPr>
            <a:endParaRPr lang="en-US" sz="1400" dirty="0" smtClean="0">
              <a:latin typeface="Arial" pitchFamily="34" charset="0"/>
              <a:cs typeface="Arial" pitchFamily="34" charset="0"/>
            </a:endParaRPr>
          </a:p>
          <a:p>
            <a:pPr lvl="1" eaLnBrk="1" hangingPunct="1">
              <a:lnSpc>
                <a:spcPct val="100000"/>
              </a:lnSpc>
              <a:buNone/>
            </a:pPr>
            <a:endParaRPr lang="en-US" sz="1600" dirty="0" smtClean="0">
              <a:latin typeface="Arial" pitchFamily="34" charset="0"/>
              <a:cs typeface="Arial" pitchFamily="34" charset="0"/>
            </a:endParaRPr>
          </a:p>
        </p:txBody>
      </p:sp>
      <p:sp>
        <p:nvSpPr>
          <p:cNvPr id="2" name="TextBox 1"/>
          <p:cNvSpPr txBox="1"/>
          <p:nvPr/>
        </p:nvSpPr>
        <p:spPr>
          <a:xfrm>
            <a:off x="8662218" y="6353786"/>
            <a:ext cx="481781" cy="276999"/>
          </a:xfrm>
          <a:prstGeom prst="rect">
            <a:avLst/>
          </a:prstGeom>
          <a:noFill/>
        </p:spPr>
        <p:txBody>
          <a:bodyPr wrap="square" rtlCol="0">
            <a:spAutoFit/>
          </a:bodyPr>
          <a:lstStyle/>
          <a:p>
            <a:r>
              <a:rPr lang="en-US" sz="1200" dirty="0" smtClean="0">
                <a:latin typeface="+mn-lt"/>
              </a:rPr>
              <a:t>8</a:t>
            </a:r>
            <a:endParaRPr lang="en-US" sz="1200" dirty="0">
              <a:latin typeface="+mn-lt"/>
            </a:endParaRPr>
          </a:p>
        </p:txBody>
      </p:sp>
    </p:spTree>
    <p:extLst>
      <p:ext uri="{BB962C8B-B14F-4D97-AF65-F5344CB8AC3E}">
        <p14:creationId xmlns:p14="http://schemas.microsoft.com/office/powerpoint/2010/main" xmlns="" val="3061214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612775" y="663717"/>
            <a:ext cx="8153400" cy="640080"/>
          </a:xfrm>
        </p:spPr>
        <p:txBody>
          <a:bodyPr>
            <a:noAutofit/>
          </a:bodyPr>
          <a:lstStyle/>
          <a:p>
            <a:r>
              <a:rPr lang="en-US" dirty="0"/>
              <a:t>Government Acquisitions</a:t>
            </a:r>
            <a:endParaRPr lang="en-US" dirty="0" smtClean="0"/>
          </a:p>
        </p:txBody>
      </p:sp>
      <p:sp>
        <p:nvSpPr>
          <p:cNvPr id="130051" name="Content Placeholder 2"/>
          <p:cNvSpPr>
            <a:spLocks noGrp="1"/>
          </p:cNvSpPr>
          <p:nvPr>
            <p:ph idx="1"/>
          </p:nvPr>
        </p:nvSpPr>
        <p:spPr>
          <a:xfrm>
            <a:off x="718456" y="1530220"/>
            <a:ext cx="8425543" cy="4718180"/>
          </a:xfrm>
        </p:spPr>
        <p:txBody>
          <a:bodyPr>
            <a:noAutofit/>
          </a:bodyPr>
          <a:lstStyle/>
          <a:p>
            <a:pPr>
              <a:lnSpc>
                <a:spcPct val="100000"/>
              </a:lnSpc>
            </a:pPr>
            <a:r>
              <a:rPr lang="en-US" dirty="0" smtClean="0"/>
              <a:t>Measure consideration as the value of assets conveyed or liabilities incurred to the former owner at the acquisition date</a:t>
            </a:r>
          </a:p>
          <a:p>
            <a:pPr>
              <a:lnSpc>
                <a:spcPct val="100000"/>
              </a:lnSpc>
            </a:pPr>
            <a:r>
              <a:rPr lang="en-US" dirty="0" smtClean="0"/>
              <a:t>Assets, liabilities and deferrals should be measured at </a:t>
            </a:r>
            <a:r>
              <a:rPr lang="en-US" i="1" dirty="0" smtClean="0"/>
              <a:t>acquisition value—</a:t>
            </a:r>
            <a:r>
              <a:rPr lang="en-US" dirty="0" smtClean="0"/>
              <a:t>a market-based entry price</a:t>
            </a:r>
          </a:p>
          <a:p>
            <a:pPr lvl="1">
              <a:lnSpc>
                <a:spcPct val="100000"/>
              </a:lnSpc>
            </a:pPr>
            <a:r>
              <a:rPr lang="en-US" sz="2000" dirty="0" smtClean="0"/>
              <a:t>Entry price is assumed to be based on an orderly transaction entered into on the acquisition date</a:t>
            </a:r>
          </a:p>
          <a:p>
            <a:pPr lvl="1">
              <a:lnSpc>
                <a:spcPct val="100000"/>
              </a:lnSpc>
            </a:pPr>
            <a:r>
              <a:rPr lang="en-US" sz="2000" dirty="0" smtClean="0"/>
              <a:t>Acquisition value represents the price that would be paid for similar assets, having similar service capacity, or discharging liabilities assumed as of acquisition date</a:t>
            </a:r>
            <a:endParaRPr lang="en-US" sz="1400" dirty="0" smtClean="0"/>
          </a:p>
          <a:p>
            <a:pPr eaLnBrk="1" hangingPunct="1">
              <a:lnSpc>
                <a:spcPct val="100000"/>
              </a:lnSpc>
              <a:buFont typeface="Wingdings" pitchFamily="2" charset="2"/>
              <a:buNone/>
            </a:pPr>
            <a:r>
              <a:rPr lang="en-US" sz="1400" dirty="0" smtClean="0">
                <a:latin typeface="Arial" pitchFamily="34" charset="0"/>
                <a:cs typeface="Arial" pitchFamily="34" charset="0"/>
              </a:rPr>
              <a:t> </a:t>
            </a:r>
          </a:p>
        </p:txBody>
      </p:sp>
      <p:sp>
        <p:nvSpPr>
          <p:cNvPr id="2" name="TextBox 1"/>
          <p:cNvSpPr txBox="1"/>
          <p:nvPr/>
        </p:nvSpPr>
        <p:spPr>
          <a:xfrm>
            <a:off x="8603225" y="6381136"/>
            <a:ext cx="452284" cy="276999"/>
          </a:xfrm>
          <a:prstGeom prst="rect">
            <a:avLst/>
          </a:prstGeom>
          <a:noFill/>
        </p:spPr>
        <p:txBody>
          <a:bodyPr wrap="square" rtlCol="0">
            <a:spAutoFit/>
          </a:bodyPr>
          <a:lstStyle/>
          <a:p>
            <a:r>
              <a:rPr lang="en-US" sz="1200" dirty="0" smtClean="0">
                <a:latin typeface="+mn-lt"/>
              </a:rPr>
              <a:t>13</a:t>
            </a:r>
            <a:endParaRPr lang="en-US" sz="1200" dirty="0">
              <a:latin typeface="+mn-lt"/>
            </a:endParaRPr>
          </a:p>
        </p:txBody>
      </p:sp>
    </p:spTree>
    <p:extLst>
      <p:ext uri="{BB962C8B-B14F-4D97-AF65-F5344CB8AC3E}">
        <p14:creationId xmlns:p14="http://schemas.microsoft.com/office/powerpoint/2010/main" xmlns="" val="2359875733"/>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458200" cy="1143000"/>
          </a:xfrm>
        </p:spPr>
        <p:txBody>
          <a:bodyPr>
            <a:normAutofit/>
          </a:bodyPr>
          <a:lstStyle/>
          <a:p>
            <a:pPr eaLnBrk="1" hangingPunct="1"/>
            <a:r>
              <a:rPr lang="en-US" sz="4000" dirty="0" smtClean="0"/>
              <a:t>Effective Dates—June 30</a:t>
            </a:r>
          </a:p>
        </p:txBody>
      </p:sp>
      <p:sp>
        <p:nvSpPr>
          <p:cNvPr id="6147" name="Rectangle 3"/>
          <p:cNvSpPr>
            <a:spLocks noGrp="1" noChangeArrowheads="1"/>
          </p:cNvSpPr>
          <p:nvPr>
            <p:ph idx="1"/>
          </p:nvPr>
        </p:nvSpPr>
        <p:spPr>
          <a:xfrm>
            <a:off x="381000" y="1295400"/>
            <a:ext cx="8229600" cy="5410200"/>
          </a:xfrm>
        </p:spPr>
        <p:txBody>
          <a:bodyPr rtlCol="0">
            <a:normAutofit/>
          </a:bodyPr>
          <a:lstStyle/>
          <a:p>
            <a:pPr>
              <a:lnSpc>
                <a:spcPct val="80000"/>
              </a:lnSpc>
              <a:defRPr/>
            </a:pPr>
            <a:r>
              <a:rPr lang="en-US" sz="3000" dirty="0" smtClean="0"/>
              <a:t>2015</a:t>
            </a:r>
          </a:p>
          <a:p>
            <a:pPr lvl="1">
              <a:lnSpc>
                <a:spcPct val="80000"/>
              </a:lnSpc>
              <a:defRPr/>
            </a:pPr>
            <a:r>
              <a:rPr lang="en-US" dirty="0" smtClean="0"/>
              <a:t>Statement 68—Pension Accounting for Employer and Nonemployer Contributing Entities</a:t>
            </a:r>
          </a:p>
          <a:p>
            <a:pPr lvl="1">
              <a:lnSpc>
                <a:spcPct val="80000"/>
              </a:lnSpc>
              <a:defRPr/>
            </a:pPr>
            <a:r>
              <a:rPr lang="en-US" dirty="0"/>
              <a:t>Statement 69—Government Combinations and Disposals of Government Operations</a:t>
            </a:r>
          </a:p>
          <a:p>
            <a:pPr lvl="1">
              <a:lnSpc>
                <a:spcPct val="80000"/>
              </a:lnSpc>
              <a:defRPr/>
            </a:pPr>
            <a:r>
              <a:rPr lang="en-US" dirty="0" smtClean="0"/>
              <a:t>Statement 71—Pension Transition for Contributions Made Subsequent to the Measurement Date</a:t>
            </a:r>
          </a:p>
          <a:p>
            <a:pPr>
              <a:lnSpc>
                <a:spcPct val="80000"/>
              </a:lnSpc>
              <a:defRPr/>
            </a:pPr>
            <a:r>
              <a:rPr lang="en-US" sz="3000" dirty="0" smtClean="0"/>
              <a:t>2016</a:t>
            </a:r>
            <a:endParaRPr lang="en-US" sz="3000" dirty="0"/>
          </a:p>
          <a:p>
            <a:pPr lvl="1">
              <a:lnSpc>
                <a:spcPct val="80000"/>
              </a:lnSpc>
              <a:defRPr/>
            </a:pPr>
            <a:r>
              <a:rPr lang="en-US" dirty="0"/>
              <a:t>Statement </a:t>
            </a:r>
            <a:r>
              <a:rPr lang="en-US" dirty="0" smtClean="0"/>
              <a:t>72—Fair Value Measurement and Application</a:t>
            </a:r>
            <a:endParaRPr lang="en-US" dirty="0"/>
          </a:p>
        </p:txBody>
      </p:sp>
      <p:sp>
        <p:nvSpPr>
          <p:cNvPr id="4" name="Rectangle 3"/>
          <p:cNvSpPr>
            <a:spLocks noGrp="1" noChangeArrowheads="1"/>
          </p:cNvSpPr>
          <p:nvPr>
            <p:ph type="sldNum" sz="quarter" idx="12"/>
          </p:nvPr>
        </p:nvSpPr>
        <p:spPr>
          <a:xfrm>
            <a:off x="8610600" y="6324600"/>
            <a:ext cx="381000" cy="365125"/>
          </a:xfrm>
        </p:spPr>
        <p:txBody>
          <a:bodyPr/>
          <a:lstStyle/>
          <a:p>
            <a:pPr algn="ctr">
              <a:defRPr/>
            </a:pPr>
            <a:fld id="{E31D5313-B243-4535-B8F5-DA70307E0779}" type="slidenum">
              <a:rPr lang="en-US"/>
              <a:pPr algn="ctr">
                <a:defRPr/>
              </a:pPr>
              <a:t>3</a:t>
            </a:fld>
            <a:endParaRPr lang="en-US" dirty="0"/>
          </a:p>
        </p:txBody>
      </p:sp>
    </p:spTree>
    <p:extLst>
      <p:ext uri="{BB962C8B-B14F-4D97-AF65-F5344CB8AC3E}">
        <p14:creationId xmlns:p14="http://schemas.microsoft.com/office/powerpoint/2010/main" xmlns="" val="172811476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612775" y="563880"/>
            <a:ext cx="8153400" cy="640080"/>
          </a:xfrm>
        </p:spPr>
        <p:txBody>
          <a:bodyPr>
            <a:noAutofit/>
          </a:bodyPr>
          <a:lstStyle/>
          <a:p>
            <a:r>
              <a:rPr lang="en-US" dirty="0"/>
              <a:t>Government Acquisitions</a:t>
            </a:r>
            <a:endParaRPr lang="en-US" dirty="0" smtClean="0"/>
          </a:p>
        </p:txBody>
      </p:sp>
      <p:sp>
        <p:nvSpPr>
          <p:cNvPr id="130051" name="Content Placeholder 2"/>
          <p:cNvSpPr>
            <a:spLocks noGrp="1"/>
          </p:cNvSpPr>
          <p:nvPr>
            <p:ph idx="1"/>
          </p:nvPr>
        </p:nvSpPr>
        <p:spPr>
          <a:xfrm>
            <a:off x="709126" y="1427584"/>
            <a:ext cx="8434873" cy="4820816"/>
          </a:xfrm>
        </p:spPr>
        <p:txBody>
          <a:bodyPr>
            <a:noAutofit/>
          </a:bodyPr>
          <a:lstStyle/>
          <a:p>
            <a:r>
              <a:rPr lang="en-US" dirty="0" smtClean="0"/>
              <a:t>Exceptions </a:t>
            </a:r>
            <a:r>
              <a:rPr lang="en-US" dirty="0"/>
              <a:t>to acquisition value</a:t>
            </a:r>
          </a:p>
          <a:p>
            <a:pPr lvl="1"/>
            <a:r>
              <a:rPr lang="en-US" sz="2000" dirty="0"/>
              <a:t>Employee benefit </a:t>
            </a:r>
            <a:r>
              <a:rPr lang="en-US" sz="2000" dirty="0" smtClean="0"/>
              <a:t>arrangements (Statement 47)</a:t>
            </a:r>
            <a:endParaRPr lang="en-US" sz="2000" dirty="0"/>
          </a:p>
          <a:p>
            <a:pPr lvl="1"/>
            <a:r>
              <a:rPr lang="en-US" sz="2000" dirty="0"/>
              <a:t>Landfill closure and postclosure care </a:t>
            </a:r>
            <a:r>
              <a:rPr lang="en-US" sz="2000" dirty="0" smtClean="0"/>
              <a:t>costs (Statement 18)</a:t>
            </a:r>
            <a:endParaRPr lang="en-US" sz="2000" dirty="0"/>
          </a:p>
          <a:p>
            <a:pPr lvl="1"/>
            <a:r>
              <a:rPr lang="en-US" sz="2000" dirty="0"/>
              <a:t>Pollution remediation </a:t>
            </a:r>
            <a:r>
              <a:rPr lang="en-US" sz="2000" dirty="0" smtClean="0"/>
              <a:t>obligations (Statement 49)</a:t>
            </a:r>
            <a:endParaRPr lang="en-US" sz="2000" dirty="0"/>
          </a:p>
          <a:p>
            <a:pPr lvl="1"/>
            <a:r>
              <a:rPr lang="en-US" sz="2000" dirty="0"/>
              <a:t>Investments required to be reported at fair </a:t>
            </a:r>
            <a:r>
              <a:rPr lang="en-US" sz="2000" dirty="0" smtClean="0"/>
              <a:t>value (Statement 31)</a:t>
            </a:r>
            <a:endParaRPr lang="en-US" sz="2000" dirty="0"/>
          </a:p>
          <a:p>
            <a:pPr lvl="1"/>
            <a:r>
              <a:rPr lang="en-US" sz="2000" dirty="0"/>
              <a:t>Deferrals related to </a:t>
            </a:r>
            <a:r>
              <a:rPr lang="en-US" sz="2000" dirty="0" smtClean="0"/>
              <a:t>derivatives (Statement 53)</a:t>
            </a:r>
            <a:endParaRPr lang="en-US" sz="2000" dirty="0"/>
          </a:p>
          <a:p>
            <a:pPr lvl="1">
              <a:lnSpc>
                <a:spcPct val="100000"/>
              </a:lnSpc>
            </a:pPr>
            <a:endParaRPr lang="en-US" sz="1400" dirty="0" smtClean="0"/>
          </a:p>
          <a:p>
            <a:pPr eaLnBrk="1" hangingPunct="1">
              <a:lnSpc>
                <a:spcPct val="100000"/>
              </a:lnSpc>
              <a:buFont typeface="Wingdings" pitchFamily="2" charset="2"/>
              <a:buNone/>
            </a:pPr>
            <a:r>
              <a:rPr lang="en-US" sz="1400" dirty="0" smtClean="0">
                <a:latin typeface="Arial" pitchFamily="34" charset="0"/>
                <a:cs typeface="Arial" pitchFamily="34" charset="0"/>
              </a:rPr>
              <a:t> </a:t>
            </a:r>
          </a:p>
        </p:txBody>
      </p:sp>
      <p:sp>
        <p:nvSpPr>
          <p:cNvPr id="2" name="TextBox 1"/>
          <p:cNvSpPr txBox="1"/>
          <p:nvPr/>
        </p:nvSpPr>
        <p:spPr>
          <a:xfrm>
            <a:off x="8603225" y="6381136"/>
            <a:ext cx="452284" cy="276999"/>
          </a:xfrm>
          <a:prstGeom prst="rect">
            <a:avLst/>
          </a:prstGeom>
          <a:noFill/>
        </p:spPr>
        <p:txBody>
          <a:bodyPr wrap="square" rtlCol="0">
            <a:spAutoFit/>
          </a:bodyPr>
          <a:lstStyle/>
          <a:p>
            <a:r>
              <a:rPr lang="en-US" sz="1200" dirty="0" smtClean="0">
                <a:latin typeface="+mn-lt"/>
              </a:rPr>
              <a:t>13</a:t>
            </a:r>
            <a:endParaRPr lang="en-US" sz="1200" dirty="0">
              <a:latin typeface="+mn-lt"/>
            </a:endParaRPr>
          </a:p>
        </p:txBody>
      </p:sp>
    </p:spTree>
    <p:extLst>
      <p:ext uri="{BB962C8B-B14F-4D97-AF65-F5344CB8AC3E}">
        <p14:creationId xmlns:p14="http://schemas.microsoft.com/office/powerpoint/2010/main" xmlns="" val="3387403568"/>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a:xfrm>
            <a:off x="457200" y="445516"/>
            <a:ext cx="8586216" cy="825500"/>
          </a:xfrm>
        </p:spPr>
        <p:txBody>
          <a:bodyPr>
            <a:normAutofit fontScale="90000"/>
          </a:bodyPr>
          <a:lstStyle/>
          <a:p>
            <a:r>
              <a:rPr lang="en-US" dirty="0" smtClean="0"/>
              <a:t>Government Acquisitions—Consideration Given</a:t>
            </a:r>
          </a:p>
        </p:txBody>
      </p:sp>
      <p:sp>
        <p:nvSpPr>
          <p:cNvPr id="165891" name="Content Placeholder 2"/>
          <p:cNvSpPr>
            <a:spLocks noGrp="1"/>
          </p:cNvSpPr>
          <p:nvPr>
            <p:ph idx="1"/>
          </p:nvPr>
        </p:nvSpPr>
        <p:spPr>
          <a:xfrm>
            <a:off x="539496" y="1271016"/>
            <a:ext cx="8270207" cy="4864608"/>
          </a:xfrm>
        </p:spPr>
        <p:txBody>
          <a:bodyPr/>
          <a:lstStyle/>
          <a:p>
            <a:r>
              <a:rPr lang="en-US" dirty="0" smtClean="0"/>
              <a:t>If exceeds the net position acquired, the difference would be treated as a deferred outflow of resources</a:t>
            </a:r>
          </a:p>
          <a:p>
            <a:pPr lvl="1"/>
            <a:r>
              <a:rPr lang="en-US" sz="2000" dirty="0" smtClean="0"/>
              <a:t>Attributed to future periods in a systematic and rational manner, based on professional judgment</a:t>
            </a:r>
          </a:p>
          <a:p>
            <a:r>
              <a:rPr lang="en-US" dirty="0" smtClean="0"/>
              <a:t>If net position exceeds the consideration given</a:t>
            </a:r>
          </a:p>
          <a:p>
            <a:pPr lvl="1"/>
            <a:r>
              <a:rPr lang="en-US" sz="2000" dirty="0" smtClean="0"/>
              <a:t>Considered a contribution – if the seller accepted the lower amount for the purpose of providing an economic benefit to the acquiring government</a:t>
            </a:r>
          </a:p>
          <a:p>
            <a:pPr lvl="2"/>
            <a:r>
              <a:rPr lang="en-US" sz="2000" dirty="0" smtClean="0"/>
              <a:t>If not – the difference would be eliminated by reducing the acquisition values assigned to noncurrent assets (other than investments reported at fair value).</a:t>
            </a:r>
          </a:p>
          <a:p>
            <a:pPr lvl="2"/>
            <a:r>
              <a:rPr lang="en-US" sz="2000" dirty="0" smtClean="0"/>
              <a:t>If the difference exceeded the acquisition value of all noncurrent assets (other than investments reported at fair value), the remainder would be treated as a special item in the flows statement.</a:t>
            </a:r>
            <a:endParaRPr lang="en-US" sz="2200" dirty="0" smtClean="0"/>
          </a:p>
          <a:p>
            <a:pPr lvl="1">
              <a:buFont typeface="Wingdings" pitchFamily="2" charset="2"/>
              <a:buNone/>
            </a:pPr>
            <a:endParaRPr lang="en-US" sz="2000" dirty="0" smtClean="0"/>
          </a:p>
          <a:p>
            <a:pPr lvl="1"/>
            <a:endParaRPr lang="en-US" sz="2000" dirty="0" smtClean="0"/>
          </a:p>
          <a:p>
            <a:pPr lvl="1"/>
            <a:endParaRPr lang="en-US" sz="2000" dirty="0" smtClean="0"/>
          </a:p>
        </p:txBody>
      </p:sp>
      <p:sp>
        <p:nvSpPr>
          <p:cNvPr id="165892" name="Slide Number Placeholder 3"/>
          <p:cNvSpPr>
            <a:spLocks noGrp="1"/>
          </p:cNvSpPr>
          <p:nvPr>
            <p:ph type="sldNum" sz="quarter" idx="11"/>
          </p:nvPr>
        </p:nvSpPr>
        <p:spPr>
          <a:xfrm>
            <a:off x="8603673" y="6400800"/>
            <a:ext cx="540327" cy="30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73F826-E3C0-4BDA-975B-711780DD0F57}" type="slidenum">
              <a:rPr lang="en-US" smtClean="0">
                <a:latin typeface="+mn-lt"/>
              </a:rPr>
              <a:pPr eaLnBrk="1" hangingPunct="1"/>
              <a:t>31</a:t>
            </a:fld>
            <a:endParaRPr lang="en-US" dirty="0" smtClean="0">
              <a:latin typeface="+mn-lt"/>
            </a:endParaRPr>
          </a:p>
        </p:txBody>
      </p:sp>
    </p:spTree>
    <p:extLst>
      <p:ext uri="{BB962C8B-B14F-4D97-AF65-F5344CB8AC3E}">
        <p14:creationId xmlns:p14="http://schemas.microsoft.com/office/powerpoint/2010/main" xmlns="" val="1820353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79" y="414956"/>
            <a:ext cx="8907921" cy="632716"/>
          </a:xfrm>
        </p:spPr>
        <p:txBody>
          <a:bodyPr>
            <a:normAutofit/>
          </a:bodyPr>
          <a:lstStyle/>
          <a:p>
            <a:r>
              <a:rPr lang="en-US" dirty="0" smtClean="0"/>
              <a:t>Recognition &amp; Measurement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310611286"/>
              </p:ext>
            </p:extLst>
          </p:nvPr>
        </p:nvGraphicFramePr>
        <p:xfrm>
          <a:off x="338328" y="1153807"/>
          <a:ext cx="8558783" cy="4937760"/>
        </p:xfrm>
        <a:graphic>
          <a:graphicData uri="http://schemas.openxmlformats.org/drawingml/2006/table">
            <a:tbl>
              <a:tblPr firstRow="1" bandRow="1">
                <a:tableStyleId>{5C22544A-7EE6-4342-B048-85BDC9FD1C3A}</a:tableStyleId>
              </a:tblPr>
              <a:tblGrid>
                <a:gridCol w="2595587"/>
                <a:gridCol w="3367609"/>
                <a:gridCol w="2595587"/>
              </a:tblGrid>
              <a:tr h="385558">
                <a:tc>
                  <a:txBody>
                    <a:bodyPr/>
                    <a:lstStyle/>
                    <a:p>
                      <a:pPr algn="ctr"/>
                      <a:r>
                        <a:rPr lang="en-US" sz="2000" dirty="0" smtClean="0">
                          <a:latin typeface="+mn-lt"/>
                        </a:rPr>
                        <a:t>Type</a:t>
                      </a:r>
                      <a:endParaRPr lang="en-US" sz="2000" dirty="0">
                        <a:latin typeface="+mn-lt"/>
                      </a:endParaRPr>
                    </a:p>
                  </a:txBody>
                  <a:tcPr/>
                </a:tc>
                <a:tc>
                  <a:txBody>
                    <a:bodyPr/>
                    <a:lstStyle/>
                    <a:p>
                      <a:pPr algn="ctr"/>
                      <a:r>
                        <a:rPr lang="en-US" sz="2000" dirty="0" smtClean="0">
                          <a:latin typeface="+mn-lt"/>
                        </a:rPr>
                        <a:t>When to Recognize</a:t>
                      </a:r>
                      <a:endParaRPr lang="en-US" sz="2000" dirty="0">
                        <a:latin typeface="+mn-lt"/>
                      </a:endParaRPr>
                    </a:p>
                  </a:txBody>
                  <a:tcPr/>
                </a:tc>
                <a:tc>
                  <a:txBody>
                    <a:bodyPr/>
                    <a:lstStyle/>
                    <a:p>
                      <a:pPr algn="ctr"/>
                      <a:r>
                        <a:rPr lang="en-US" sz="2000" dirty="0" smtClean="0">
                          <a:latin typeface="+mn-lt"/>
                        </a:rPr>
                        <a:t>How to Measure</a:t>
                      </a:r>
                      <a:endParaRPr lang="en-US" sz="2000" dirty="0">
                        <a:latin typeface="+mn-lt"/>
                      </a:endParaRPr>
                    </a:p>
                  </a:txBody>
                  <a:tcPr/>
                </a:tc>
              </a:tr>
              <a:tr h="806253">
                <a:tc>
                  <a:txBody>
                    <a:bodyPr/>
                    <a:lstStyle/>
                    <a:p>
                      <a:r>
                        <a:rPr lang="en-US" sz="2000" dirty="0" smtClean="0">
                          <a:latin typeface="+mn-lt"/>
                        </a:rPr>
                        <a:t>Merger—</a:t>
                      </a:r>
                      <a:r>
                        <a:rPr lang="en-US" sz="2000" dirty="0" smtClean="0">
                          <a:latin typeface="+mn-lt"/>
                          <a:cs typeface="Arial"/>
                        </a:rPr>
                        <a:t>new government is formed</a:t>
                      </a:r>
                      <a:endParaRPr lang="en-US" sz="2000" dirty="0">
                        <a:latin typeface="+mn-lt"/>
                      </a:endParaRPr>
                    </a:p>
                  </a:txBody>
                  <a:tcPr/>
                </a:tc>
                <a:tc>
                  <a:txBody>
                    <a:bodyPr/>
                    <a:lstStyle/>
                    <a:p>
                      <a:r>
                        <a:rPr lang="en-US" sz="2000" dirty="0" smtClean="0">
                          <a:latin typeface="+mn-lt"/>
                          <a:cs typeface="Arial"/>
                        </a:rPr>
                        <a:t>Date the combination becomes effective</a:t>
                      </a:r>
                      <a:endParaRPr lang="en-US" sz="2000" dirty="0">
                        <a:latin typeface="+mn-lt"/>
                      </a:endParaRPr>
                    </a:p>
                  </a:txBody>
                  <a:tcPr/>
                </a:tc>
                <a:tc>
                  <a:txBody>
                    <a:bodyPr/>
                    <a:lstStyle/>
                    <a:p>
                      <a:r>
                        <a:rPr lang="en-US" sz="2000" dirty="0" smtClean="0">
                          <a:latin typeface="+mn-lt"/>
                        </a:rPr>
                        <a:t>All elements</a:t>
                      </a:r>
                      <a:r>
                        <a:rPr lang="en-US" sz="2000" baseline="0" dirty="0" smtClean="0">
                          <a:latin typeface="+mn-lt"/>
                        </a:rPr>
                        <a:t> at carrying value as of the merger date.</a:t>
                      </a:r>
                      <a:endParaRPr lang="en-US" sz="2000" dirty="0">
                        <a:latin typeface="+mn-lt"/>
                      </a:endParaRPr>
                    </a:p>
                  </a:txBody>
                  <a:tcPr/>
                </a:tc>
              </a:tr>
              <a:tr h="806253">
                <a:tc>
                  <a:txBody>
                    <a:bodyPr/>
                    <a:lstStyle/>
                    <a:p>
                      <a:r>
                        <a:rPr lang="en-US" sz="2000" dirty="0" smtClean="0">
                          <a:latin typeface="+mn-lt"/>
                        </a:rPr>
                        <a:t>Merger—</a:t>
                      </a:r>
                      <a:r>
                        <a:rPr lang="en-US" sz="2000" dirty="0" smtClean="0">
                          <a:latin typeface="+mn-lt"/>
                          <a:cs typeface="Arial"/>
                        </a:rPr>
                        <a:t>single continuing government</a:t>
                      </a:r>
                      <a:endParaRPr lang="en-US" sz="2000" dirty="0">
                        <a:latin typeface="+mn-lt"/>
                      </a:endParaRPr>
                    </a:p>
                  </a:txBody>
                  <a:tcPr/>
                </a:tc>
                <a:tc>
                  <a:txBody>
                    <a:bodyPr/>
                    <a:lstStyle/>
                    <a:p>
                      <a:r>
                        <a:rPr lang="en-US" sz="2000" dirty="0" smtClean="0">
                          <a:latin typeface="+mn-lt"/>
                        </a:rPr>
                        <a:t>Beginning of the reporting</a:t>
                      </a:r>
                      <a:r>
                        <a:rPr lang="en-US" sz="2000" baseline="0" dirty="0" smtClean="0">
                          <a:latin typeface="+mn-lt"/>
                        </a:rPr>
                        <a:t> period in which the combination occurs</a:t>
                      </a:r>
                      <a:endParaRPr lang="en-US" sz="2000" dirty="0">
                        <a:latin typeface="+mn-lt"/>
                      </a:endParaRPr>
                    </a:p>
                  </a:txBody>
                  <a:tcPr/>
                </a:tc>
                <a:tc>
                  <a:txBody>
                    <a:bodyPr/>
                    <a:lstStyle/>
                    <a:p>
                      <a:r>
                        <a:rPr lang="en-US" sz="2000" dirty="0" smtClean="0">
                          <a:latin typeface="+mn-lt"/>
                        </a:rPr>
                        <a:t>All elements at carrying value as of beginning</a:t>
                      </a:r>
                      <a:r>
                        <a:rPr lang="en-US" sz="2000" baseline="0" dirty="0" smtClean="0">
                          <a:latin typeface="+mn-lt"/>
                        </a:rPr>
                        <a:t> of fiscal year</a:t>
                      </a:r>
                      <a:r>
                        <a:rPr lang="en-US" sz="2000" dirty="0" smtClean="0">
                          <a:latin typeface="+mn-lt"/>
                        </a:rPr>
                        <a:t>.</a:t>
                      </a:r>
                      <a:endParaRPr lang="en-US" sz="2000" dirty="0">
                        <a:latin typeface="+mn-lt"/>
                      </a:endParaRPr>
                    </a:p>
                  </a:txBody>
                  <a:tcPr/>
                </a:tc>
              </a:tr>
              <a:tr h="1522922">
                <a:tc>
                  <a:txBody>
                    <a:bodyPr/>
                    <a:lstStyle/>
                    <a:p>
                      <a:r>
                        <a:rPr lang="en-US" sz="2000" dirty="0" smtClean="0">
                          <a:latin typeface="+mn-lt"/>
                        </a:rPr>
                        <a:t>Acquisition</a:t>
                      </a:r>
                      <a:endParaRPr lang="en-US" sz="2000" dirty="0">
                        <a:latin typeface="+mn-lt"/>
                      </a:endParaRPr>
                    </a:p>
                  </a:txBody>
                  <a:tcPr/>
                </a:tc>
                <a:tc>
                  <a:txBody>
                    <a:bodyPr/>
                    <a:lstStyle/>
                    <a:p>
                      <a:r>
                        <a:rPr lang="en-US" sz="2000" dirty="0" smtClean="0">
                          <a:latin typeface="+mn-lt"/>
                        </a:rPr>
                        <a:t>Date the acquiring government obtains control of the acquired entity’s assets or becomes obligated for its liabilities or</a:t>
                      </a:r>
                      <a:r>
                        <a:rPr lang="en-US" sz="2000" baseline="0" dirty="0" smtClean="0">
                          <a:latin typeface="+mn-lt"/>
                        </a:rPr>
                        <a:t> operations (typically when consideration is paid)</a:t>
                      </a:r>
                      <a:endParaRPr lang="en-US" sz="2000" dirty="0">
                        <a:latin typeface="+mn-lt"/>
                      </a:endParaRPr>
                    </a:p>
                  </a:txBody>
                  <a:tcPr/>
                </a:tc>
                <a:tc>
                  <a:txBody>
                    <a:bodyPr/>
                    <a:lstStyle/>
                    <a:p>
                      <a:r>
                        <a:rPr lang="en-US" sz="2000" dirty="0" smtClean="0">
                          <a:latin typeface="+mn-lt"/>
                        </a:rPr>
                        <a:t>Assets and liabilities</a:t>
                      </a:r>
                      <a:r>
                        <a:rPr lang="en-US" sz="2000" baseline="0" dirty="0" smtClean="0">
                          <a:latin typeface="+mn-lt"/>
                          <a:cs typeface="Arial"/>
                        </a:rPr>
                        <a:t> at acquisition value as of the acquisition date.</a:t>
                      </a:r>
                    </a:p>
                    <a:p>
                      <a:r>
                        <a:rPr lang="en-US" sz="2000" baseline="0" dirty="0" smtClean="0">
                          <a:latin typeface="+mn-lt"/>
                          <a:cs typeface="Arial"/>
                        </a:rPr>
                        <a:t>Deferred inflows and outflows of resources at carrying value.</a:t>
                      </a:r>
                      <a:endParaRPr lang="en-US" sz="2000" dirty="0">
                        <a:latin typeface="+mn-lt"/>
                      </a:endParaRPr>
                    </a:p>
                  </a:txBody>
                  <a:tcPr/>
                </a:tc>
              </a:tr>
            </a:tbl>
          </a:graphicData>
        </a:graphic>
      </p:graphicFrame>
      <p:sp>
        <p:nvSpPr>
          <p:cNvPr id="5" name="Slide Number Placeholder 4"/>
          <p:cNvSpPr>
            <a:spLocks noGrp="1"/>
          </p:cNvSpPr>
          <p:nvPr>
            <p:ph type="sldNum" sz="quarter" idx="11"/>
          </p:nvPr>
        </p:nvSpPr>
        <p:spPr>
          <a:xfrm>
            <a:off x="8603673" y="6400800"/>
            <a:ext cx="540327" cy="304800"/>
          </a:xfrm>
        </p:spPr>
        <p:txBody>
          <a:bodyPr/>
          <a:lstStyle/>
          <a:p>
            <a:pPr>
              <a:defRPr/>
            </a:pPr>
            <a:fld id="{15B61825-E9CC-4F74-8AB3-4F9EE3EBCBC7}" type="slidenum">
              <a:rPr lang="en-US" sz="1200" smtClean="0">
                <a:solidFill>
                  <a:schemeClr val="bg1"/>
                </a:solidFill>
              </a:rPr>
              <a:pPr>
                <a:defRPr/>
              </a:pPr>
              <a:t>32</a:t>
            </a:fld>
            <a:endParaRPr lang="en-US" sz="1200" dirty="0">
              <a:solidFill>
                <a:schemeClr val="bg1"/>
              </a:solidFill>
            </a:endParaRPr>
          </a:p>
        </p:txBody>
      </p:sp>
    </p:spTree>
    <p:extLst>
      <p:ext uri="{BB962C8B-B14F-4D97-AF65-F5344CB8AC3E}">
        <p14:creationId xmlns:p14="http://schemas.microsoft.com/office/powerpoint/2010/main" xmlns="" val="6104159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79" y="414956"/>
            <a:ext cx="8907921" cy="632716"/>
          </a:xfrm>
        </p:spPr>
        <p:txBody>
          <a:bodyPr>
            <a:normAutofit/>
          </a:bodyPr>
          <a:lstStyle/>
          <a:p>
            <a:r>
              <a:rPr lang="en-US" dirty="0" smtClean="0"/>
              <a:t>Recognition &amp; Measurement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61891346"/>
              </p:ext>
            </p:extLst>
          </p:nvPr>
        </p:nvGraphicFramePr>
        <p:xfrm>
          <a:off x="572407" y="1153807"/>
          <a:ext cx="8129990" cy="4236720"/>
        </p:xfrm>
        <a:graphic>
          <a:graphicData uri="http://schemas.openxmlformats.org/drawingml/2006/table">
            <a:tbl>
              <a:tblPr firstRow="1" bandRow="1">
                <a:tableStyleId>{5C22544A-7EE6-4342-B048-85BDC9FD1C3A}</a:tableStyleId>
              </a:tblPr>
              <a:tblGrid>
                <a:gridCol w="2465549"/>
                <a:gridCol w="3198892"/>
                <a:gridCol w="2465549"/>
              </a:tblGrid>
              <a:tr h="385558">
                <a:tc>
                  <a:txBody>
                    <a:bodyPr/>
                    <a:lstStyle/>
                    <a:p>
                      <a:pPr algn="ctr"/>
                      <a:r>
                        <a:rPr lang="en-US" sz="2000" dirty="0" smtClean="0">
                          <a:latin typeface="+mn-lt"/>
                        </a:rPr>
                        <a:t>Type</a:t>
                      </a:r>
                      <a:endParaRPr lang="en-US" sz="2000" dirty="0">
                        <a:latin typeface="+mn-lt"/>
                      </a:endParaRPr>
                    </a:p>
                  </a:txBody>
                  <a:tcPr/>
                </a:tc>
                <a:tc>
                  <a:txBody>
                    <a:bodyPr/>
                    <a:lstStyle/>
                    <a:p>
                      <a:pPr algn="ctr"/>
                      <a:r>
                        <a:rPr lang="en-US" sz="2000" dirty="0" smtClean="0">
                          <a:latin typeface="+mn-lt"/>
                        </a:rPr>
                        <a:t>When to Recognize</a:t>
                      </a:r>
                      <a:endParaRPr lang="en-US" sz="2000" dirty="0">
                        <a:latin typeface="+mn-lt"/>
                      </a:endParaRPr>
                    </a:p>
                  </a:txBody>
                  <a:tcPr/>
                </a:tc>
                <a:tc>
                  <a:txBody>
                    <a:bodyPr/>
                    <a:lstStyle/>
                    <a:p>
                      <a:pPr algn="ctr"/>
                      <a:r>
                        <a:rPr lang="en-US" sz="2000" dirty="0" smtClean="0">
                          <a:latin typeface="+mn-lt"/>
                        </a:rPr>
                        <a:t>How to Measure</a:t>
                      </a:r>
                      <a:endParaRPr lang="en-US" sz="2000" dirty="0">
                        <a:latin typeface="+mn-lt"/>
                      </a:endParaRPr>
                    </a:p>
                  </a:txBody>
                  <a:tcPr/>
                </a:tc>
              </a:tr>
              <a:tr h="1045143">
                <a:tc>
                  <a:txBody>
                    <a:bodyPr/>
                    <a:lstStyle/>
                    <a:p>
                      <a:r>
                        <a:rPr lang="en-US" sz="2000" dirty="0" smtClean="0">
                          <a:latin typeface="+mn-lt"/>
                        </a:rPr>
                        <a:t>Transfer of operations—</a:t>
                      </a:r>
                      <a:r>
                        <a:rPr lang="en-US" sz="2000" dirty="0" smtClean="0">
                          <a:latin typeface="+mn-lt"/>
                          <a:cs typeface="Arial"/>
                        </a:rPr>
                        <a:t>to form a new government </a:t>
                      </a:r>
                      <a:endParaRPr lang="en-US" sz="2000" dirty="0">
                        <a:latin typeface="+mn-lt"/>
                      </a:endParaRPr>
                    </a:p>
                  </a:txBody>
                  <a:tcPr/>
                </a:tc>
                <a:tc>
                  <a:txBody>
                    <a:bodyPr/>
                    <a:lstStyle/>
                    <a:p>
                      <a:r>
                        <a:rPr lang="en-US" sz="2000" dirty="0" smtClean="0">
                          <a:latin typeface="+mn-lt"/>
                        </a:rPr>
                        <a:t>Date the transferee government obtains control</a:t>
                      </a:r>
                      <a:r>
                        <a:rPr lang="en-US" sz="2000" baseline="0" dirty="0" smtClean="0">
                          <a:latin typeface="+mn-lt"/>
                        </a:rPr>
                        <a:t> of the acquired operation’s assets or becomes obligated for its liabilities</a:t>
                      </a:r>
                      <a:endParaRPr lang="en-US" sz="2000" dirty="0">
                        <a:latin typeface="+mn-lt"/>
                      </a:endParaRPr>
                    </a:p>
                  </a:txBody>
                  <a:tcPr/>
                </a:tc>
                <a:tc>
                  <a:txBody>
                    <a:bodyPr/>
                    <a:lstStyle/>
                    <a:p>
                      <a:r>
                        <a:rPr lang="en-US" sz="2000" dirty="0" smtClean="0">
                          <a:latin typeface="+mn-lt"/>
                        </a:rPr>
                        <a:t>All elements at carrying value as of the effective transfer date</a:t>
                      </a:r>
                      <a:endParaRPr lang="en-US" sz="2000" dirty="0">
                        <a:latin typeface="+mn-lt"/>
                      </a:endParaRPr>
                    </a:p>
                  </a:txBody>
                  <a:tcPr/>
                </a:tc>
              </a:tr>
              <a:tr h="1045143">
                <a:tc>
                  <a:txBody>
                    <a:bodyPr/>
                    <a:lstStyle/>
                    <a:p>
                      <a:r>
                        <a:rPr lang="en-US" sz="2000" dirty="0" smtClean="0">
                          <a:latin typeface="+mn-lt"/>
                        </a:rPr>
                        <a:t>Transfer of operations—</a:t>
                      </a:r>
                      <a:r>
                        <a:rPr lang="en-US" sz="2000" dirty="0" smtClean="0">
                          <a:latin typeface="+mn-lt"/>
                          <a:cs typeface="Arial"/>
                        </a:rPr>
                        <a:t>to an existing government</a:t>
                      </a:r>
                      <a:endParaRPr lang="en-US" sz="20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n-lt"/>
                        </a:rPr>
                        <a:t>Date the transferee government obtains control</a:t>
                      </a:r>
                      <a:r>
                        <a:rPr lang="en-US" sz="2000" baseline="0" dirty="0" smtClean="0">
                          <a:latin typeface="+mn-lt"/>
                        </a:rPr>
                        <a:t> of the acquired operation’s assets or becomes obligated for its liabilities</a:t>
                      </a:r>
                      <a:endParaRPr lang="en-US" sz="2000" dirty="0">
                        <a:latin typeface="+mn-lt"/>
                      </a:endParaRPr>
                    </a:p>
                  </a:txBody>
                  <a:tcPr/>
                </a:tc>
                <a:tc>
                  <a:txBody>
                    <a:bodyPr/>
                    <a:lstStyle/>
                    <a:p>
                      <a:r>
                        <a:rPr lang="en-US" sz="2000" dirty="0" smtClean="0">
                          <a:latin typeface="+mn-lt"/>
                        </a:rPr>
                        <a:t>All elements at carrying value</a:t>
                      </a:r>
                      <a:r>
                        <a:rPr lang="en-US" sz="2000" baseline="0" dirty="0" smtClean="0">
                          <a:latin typeface="+mn-lt"/>
                        </a:rPr>
                        <a:t> as of the effective transfer date</a:t>
                      </a:r>
                      <a:endParaRPr lang="en-US" sz="2000" dirty="0">
                        <a:latin typeface="+mn-lt"/>
                      </a:endParaRPr>
                    </a:p>
                  </a:txBody>
                  <a:tcPr/>
                </a:tc>
              </a:tr>
            </a:tbl>
          </a:graphicData>
        </a:graphic>
      </p:graphicFrame>
      <p:sp>
        <p:nvSpPr>
          <p:cNvPr id="5" name="Slide Number Placeholder 4"/>
          <p:cNvSpPr>
            <a:spLocks noGrp="1"/>
          </p:cNvSpPr>
          <p:nvPr>
            <p:ph type="sldNum" sz="quarter" idx="11"/>
          </p:nvPr>
        </p:nvSpPr>
        <p:spPr>
          <a:xfrm>
            <a:off x="8603673" y="6400800"/>
            <a:ext cx="540327" cy="304800"/>
          </a:xfrm>
        </p:spPr>
        <p:txBody>
          <a:bodyPr/>
          <a:lstStyle/>
          <a:p>
            <a:pPr>
              <a:defRPr/>
            </a:pPr>
            <a:fld id="{15B61825-E9CC-4F74-8AB3-4F9EE3EBCBC7}" type="slidenum">
              <a:rPr lang="en-US" sz="1200" smtClean="0">
                <a:solidFill>
                  <a:schemeClr val="bg1"/>
                </a:solidFill>
              </a:rPr>
              <a:pPr>
                <a:defRPr/>
              </a:pPr>
              <a:t>33</a:t>
            </a:fld>
            <a:endParaRPr lang="en-US" sz="1200" dirty="0">
              <a:solidFill>
                <a:schemeClr val="bg1"/>
              </a:solidFill>
            </a:endParaRPr>
          </a:p>
        </p:txBody>
      </p:sp>
    </p:spTree>
    <p:extLst>
      <p:ext uri="{BB962C8B-B14F-4D97-AF65-F5344CB8AC3E}">
        <p14:creationId xmlns:p14="http://schemas.microsoft.com/office/powerpoint/2010/main" xmlns="" val="35212157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a:xfrm>
            <a:off x="429208" y="537323"/>
            <a:ext cx="8714792" cy="895540"/>
          </a:xfrm>
        </p:spPr>
        <p:txBody>
          <a:bodyPr/>
          <a:lstStyle/>
          <a:p>
            <a:r>
              <a:rPr lang="en-US" dirty="0" smtClean="0"/>
              <a:t>Disposals of Government Operations</a:t>
            </a:r>
          </a:p>
        </p:txBody>
      </p:sp>
      <p:sp>
        <p:nvSpPr>
          <p:cNvPr id="169987" name="Content Placeholder 2"/>
          <p:cNvSpPr>
            <a:spLocks noGrp="1"/>
          </p:cNvSpPr>
          <p:nvPr>
            <p:ph idx="1"/>
          </p:nvPr>
        </p:nvSpPr>
        <p:spPr>
          <a:xfrm>
            <a:off x="582614" y="1652677"/>
            <a:ext cx="8108714" cy="4624240"/>
          </a:xfrm>
        </p:spPr>
        <p:txBody>
          <a:bodyPr/>
          <a:lstStyle/>
          <a:p>
            <a:r>
              <a:rPr lang="en-US" dirty="0"/>
              <a:t>Includes all disposals of operations (transfers or sales</a:t>
            </a:r>
            <a:r>
              <a:rPr lang="en-US" dirty="0" smtClean="0"/>
              <a:t>)</a:t>
            </a:r>
            <a:endParaRPr lang="en-US" strike="sngStrike" dirty="0">
              <a:solidFill>
                <a:srgbClr val="FF0000"/>
              </a:solidFill>
            </a:endParaRPr>
          </a:p>
          <a:p>
            <a:pPr lvl="1"/>
            <a:r>
              <a:rPr lang="en-US" sz="2400" dirty="0"/>
              <a:t>Gains and losses reported as special items</a:t>
            </a:r>
          </a:p>
          <a:p>
            <a:r>
              <a:rPr lang="en-US" dirty="0" smtClean="0"/>
              <a:t>Special item should include costs directly associated </a:t>
            </a:r>
            <a:r>
              <a:rPr lang="en-US" dirty="0"/>
              <a:t>with </a:t>
            </a:r>
            <a:r>
              <a:rPr lang="en-US" dirty="0" smtClean="0"/>
              <a:t>the disposal, for example:</a:t>
            </a:r>
          </a:p>
          <a:p>
            <a:pPr lvl="1"/>
            <a:r>
              <a:rPr lang="en-US" sz="2400" dirty="0" smtClean="0"/>
              <a:t>Fees </a:t>
            </a:r>
            <a:r>
              <a:rPr lang="en-US" sz="2400" dirty="0"/>
              <a:t>for professional services</a:t>
            </a:r>
          </a:p>
          <a:p>
            <a:pPr lvl="1"/>
            <a:r>
              <a:rPr lang="en-US" sz="2400" dirty="0"/>
              <a:t>Involuntary termination costs</a:t>
            </a:r>
          </a:p>
          <a:p>
            <a:pPr lvl="1"/>
            <a:r>
              <a:rPr lang="en-US" sz="2400" dirty="0"/>
              <a:t>Contract termination costs</a:t>
            </a:r>
            <a:endParaRPr lang="en-US" dirty="0"/>
          </a:p>
          <a:p>
            <a:pPr lvl="1"/>
            <a:endParaRPr lang="en-US" sz="2400" dirty="0" smtClean="0"/>
          </a:p>
        </p:txBody>
      </p:sp>
      <p:sp>
        <p:nvSpPr>
          <p:cNvPr id="169988" name="Slide Number Placeholder 3"/>
          <p:cNvSpPr>
            <a:spLocks noGrp="1"/>
          </p:cNvSpPr>
          <p:nvPr>
            <p:ph type="sldNum" sz="quarter" idx="11"/>
          </p:nvPr>
        </p:nvSpPr>
        <p:spPr>
          <a:xfrm>
            <a:off x="8603673" y="6400800"/>
            <a:ext cx="540327" cy="30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5CB12D2-2AD2-46D5-AA93-2E6A6D5D2B7E}" type="slidenum">
              <a:rPr lang="en-US" smtClean="0">
                <a:latin typeface="+mn-lt"/>
              </a:rPr>
              <a:pPr eaLnBrk="1" hangingPunct="1"/>
              <a:t>34</a:t>
            </a:fld>
            <a:endParaRPr lang="en-US" dirty="0" smtClean="0">
              <a:latin typeface="+mn-lt"/>
            </a:endParaRPr>
          </a:p>
        </p:txBody>
      </p:sp>
    </p:spTree>
    <p:extLst>
      <p:ext uri="{BB962C8B-B14F-4D97-AF65-F5344CB8AC3E}">
        <p14:creationId xmlns:p14="http://schemas.microsoft.com/office/powerpoint/2010/main" xmlns="" val="3855030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a:xfrm>
            <a:off x="457200" y="539495"/>
            <a:ext cx="8229600" cy="727329"/>
          </a:xfrm>
        </p:spPr>
        <p:txBody>
          <a:bodyPr/>
          <a:lstStyle/>
          <a:p>
            <a:r>
              <a:rPr lang="en-US" dirty="0" smtClean="0"/>
              <a:t>Disclosures </a:t>
            </a:r>
          </a:p>
        </p:txBody>
      </p:sp>
      <p:sp>
        <p:nvSpPr>
          <p:cNvPr id="171011" name="Content Placeholder 2"/>
          <p:cNvSpPr>
            <a:spLocks noGrp="1"/>
          </p:cNvSpPr>
          <p:nvPr>
            <p:ph idx="1"/>
          </p:nvPr>
        </p:nvSpPr>
        <p:spPr>
          <a:xfrm>
            <a:off x="557784" y="1389887"/>
            <a:ext cx="8129016" cy="5122037"/>
          </a:xfrm>
        </p:spPr>
        <p:txBody>
          <a:bodyPr/>
          <a:lstStyle/>
          <a:p>
            <a:r>
              <a:rPr lang="en-US" dirty="0" smtClean="0"/>
              <a:t>The following disclosures are required for all government combinations—brief </a:t>
            </a:r>
            <a:r>
              <a:rPr lang="en-US" dirty="0"/>
              <a:t>description of the combination </a:t>
            </a:r>
            <a:r>
              <a:rPr lang="en-US" dirty="0" smtClean="0"/>
              <a:t>that:</a:t>
            </a:r>
            <a:endParaRPr lang="en-US" dirty="0"/>
          </a:p>
          <a:p>
            <a:pPr lvl="1"/>
            <a:r>
              <a:rPr lang="en-US" dirty="0" smtClean="0"/>
              <a:t>Identifies the entities involved and the primary reasons for the combination</a:t>
            </a:r>
          </a:p>
          <a:p>
            <a:pPr lvl="1"/>
            <a:r>
              <a:rPr lang="en-US" dirty="0" smtClean="0"/>
              <a:t>Mentions whether the entities combined were part of the same financial reporting entity</a:t>
            </a:r>
          </a:p>
          <a:p>
            <a:pPr lvl="1"/>
            <a:r>
              <a:rPr lang="en-US" dirty="0" smtClean="0"/>
              <a:t>Discloses the date of the combination</a:t>
            </a:r>
          </a:p>
          <a:p>
            <a:r>
              <a:rPr lang="en-US" dirty="0" smtClean="0"/>
              <a:t>Additional disclosures for: </a:t>
            </a:r>
          </a:p>
          <a:p>
            <a:pPr lvl="1"/>
            <a:r>
              <a:rPr lang="en-US" sz="2400" dirty="0" smtClean="0"/>
              <a:t>Mergers and transfers of operations</a:t>
            </a:r>
          </a:p>
          <a:p>
            <a:pPr lvl="1"/>
            <a:r>
              <a:rPr lang="en-US" sz="2400" dirty="0" smtClean="0"/>
              <a:t>Acquisitions</a:t>
            </a:r>
          </a:p>
          <a:p>
            <a:pPr lvl="1"/>
            <a:r>
              <a:rPr lang="en-US" sz="2400" dirty="0" smtClean="0"/>
              <a:t>Disposals of Operations</a:t>
            </a:r>
          </a:p>
          <a:p>
            <a:pPr lvl="2"/>
            <a:endParaRPr lang="en-US" dirty="0" smtClean="0"/>
          </a:p>
          <a:p>
            <a:pPr lvl="2"/>
            <a:endParaRPr lang="en-US" dirty="0" smtClean="0"/>
          </a:p>
        </p:txBody>
      </p:sp>
      <p:sp>
        <p:nvSpPr>
          <p:cNvPr id="171012" name="Slide Number Placeholder 3"/>
          <p:cNvSpPr>
            <a:spLocks noGrp="1"/>
          </p:cNvSpPr>
          <p:nvPr>
            <p:ph type="sldNum" sz="quarter" idx="11"/>
          </p:nvPr>
        </p:nvSpPr>
        <p:spPr>
          <a:xfrm>
            <a:off x="8603673" y="6400800"/>
            <a:ext cx="540327" cy="30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C535E49-CFEC-4144-8736-8524F67C6559}" type="slidenum">
              <a:rPr lang="en-US" smtClean="0">
                <a:latin typeface="+mn-lt"/>
              </a:rPr>
              <a:pPr eaLnBrk="1" hangingPunct="1"/>
              <a:t>35</a:t>
            </a:fld>
            <a:endParaRPr lang="en-US" dirty="0" smtClean="0">
              <a:latin typeface="+mn-lt"/>
            </a:endParaRPr>
          </a:p>
        </p:txBody>
      </p:sp>
    </p:spTree>
    <p:extLst>
      <p:ext uri="{BB962C8B-B14F-4D97-AF65-F5344CB8AC3E}">
        <p14:creationId xmlns:p14="http://schemas.microsoft.com/office/powerpoint/2010/main" xmlns="" val="3103373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Fair Value Measurement and Application: Statement 72</a:t>
            </a:r>
            <a:endParaRPr lang="en-US" dirty="0"/>
          </a:p>
        </p:txBody>
      </p:sp>
      <p:sp>
        <p:nvSpPr>
          <p:cNvPr id="3" name="Slide Number Placeholder 2"/>
          <p:cNvSpPr>
            <a:spLocks noGrp="1"/>
          </p:cNvSpPr>
          <p:nvPr>
            <p:ph type="sldNum" sz="quarter" idx="4"/>
          </p:nvPr>
        </p:nvSpPr>
        <p:spPr/>
        <p:txBody>
          <a:bodyPr/>
          <a:lstStyle/>
          <a:p>
            <a:fld id="{B8C3CD40-D32D-4A66-9ED6-B023972553E0}" type="slidenum">
              <a:rPr lang="en-US" smtClean="0"/>
              <a:pPr/>
              <a:t>36</a:t>
            </a:fld>
            <a:endParaRPr lang="en-US" dirty="0"/>
          </a:p>
        </p:txBody>
      </p:sp>
    </p:spTree>
    <p:extLst>
      <p:ext uri="{BB962C8B-B14F-4D97-AF65-F5344CB8AC3E}">
        <p14:creationId xmlns:p14="http://schemas.microsoft.com/office/powerpoint/2010/main" xmlns="" val="1249050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lvl="1"/>
            <a:r>
              <a:rPr lang="en-US" b="1" dirty="0" smtClean="0"/>
              <a:t>What: </a:t>
            </a:r>
            <a:r>
              <a:rPr lang="en-US" dirty="0"/>
              <a:t>T</a:t>
            </a:r>
            <a:r>
              <a:rPr lang="en-US" dirty="0" smtClean="0"/>
              <a:t>he Board issued Statement 72 to update the existing standards on fair value (primarily Statement 31)</a:t>
            </a:r>
          </a:p>
          <a:p>
            <a:pPr lvl="1"/>
            <a:r>
              <a:rPr lang="en-US" b="1" dirty="0" smtClean="0"/>
              <a:t>Why: </a:t>
            </a:r>
            <a:r>
              <a:rPr lang="en-US" dirty="0"/>
              <a:t>R</a:t>
            </a:r>
            <a:r>
              <a:rPr lang="en-US" dirty="0" smtClean="0"/>
              <a:t>eview of existing standards found opportunities to improve the measurement of resources available to governments, and to increase comparability and accountability</a:t>
            </a:r>
          </a:p>
          <a:p>
            <a:pPr lvl="1"/>
            <a:r>
              <a:rPr lang="en-US" b="1" dirty="0" smtClean="0"/>
              <a:t>When: </a:t>
            </a:r>
            <a:r>
              <a:rPr lang="en-US" dirty="0" smtClean="0"/>
              <a:t>Effective for fiscal years beginning after June 15, 2015</a:t>
            </a:r>
          </a:p>
        </p:txBody>
      </p:sp>
      <p:sp>
        <p:nvSpPr>
          <p:cNvPr id="4" name="Title 3"/>
          <p:cNvSpPr>
            <a:spLocks noGrp="1"/>
          </p:cNvSpPr>
          <p:nvPr>
            <p:ph type="title"/>
          </p:nvPr>
        </p:nvSpPr>
        <p:spPr/>
        <p:txBody>
          <a:bodyPr/>
          <a:lstStyle/>
          <a:p>
            <a:r>
              <a:rPr lang="en-US" dirty="0" smtClean="0"/>
              <a:t>Overview</a:t>
            </a:r>
            <a:endParaRPr lang="en-US" dirty="0"/>
          </a:p>
        </p:txBody>
      </p:sp>
      <p:sp>
        <p:nvSpPr>
          <p:cNvPr id="3" name="Slide Number Placeholder 2"/>
          <p:cNvSpPr>
            <a:spLocks noGrp="1"/>
          </p:cNvSpPr>
          <p:nvPr>
            <p:ph type="sldNum" sz="quarter" idx="11"/>
          </p:nvPr>
        </p:nvSpPr>
        <p:spPr/>
        <p:txBody>
          <a:bodyPr/>
          <a:lstStyle/>
          <a:p>
            <a:pPr>
              <a:defRPr/>
            </a:pPr>
            <a:fld id="{B8C3CD40-D32D-4A66-9ED6-B023972553E0}" type="slidenum">
              <a:rPr lang="en-US" smtClean="0"/>
              <a:pPr>
                <a:defRPr/>
              </a:pPr>
              <a:t>37</a:t>
            </a:fld>
            <a:endParaRPr lang="en-US" dirty="0"/>
          </a:p>
        </p:txBody>
      </p:sp>
    </p:spTree>
    <p:extLst>
      <p:ext uri="{BB962C8B-B14F-4D97-AF65-F5344CB8AC3E}">
        <p14:creationId xmlns:p14="http://schemas.microsoft.com/office/powerpoint/2010/main" xmlns="" val="34070245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2613" y="1486427"/>
            <a:ext cx="8561387" cy="4624240"/>
          </a:xfrm>
        </p:spPr>
        <p:txBody>
          <a:bodyPr/>
          <a:lstStyle/>
          <a:p>
            <a:pPr marL="342900" indent="-342900"/>
            <a:r>
              <a:rPr lang="en-US" dirty="0" smtClean="0"/>
              <a:t>The </a:t>
            </a:r>
            <a:r>
              <a:rPr lang="en-US" dirty="0"/>
              <a:t>price that would be received to sell an asset or paid to transfer a liability in an orderly transaction between market participants at the measurement date</a:t>
            </a:r>
            <a:r>
              <a:rPr lang="en-US" dirty="0" smtClean="0"/>
              <a:t>. </a:t>
            </a:r>
            <a:endParaRPr lang="en-US" dirty="0"/>
          </a:p>
          <a:p>
            <a:pPr marL="741363" lvl="1" indent="-204788"/>
            <a:r>
              <a:rPr lang="en-US" dirty="0"/>
              <a:t>An exit price</a:t>
            </a:r>
          </a:p>
          <a:p>
            <a:pPr marL="341313" indent="-341313"/>
            <a:r>
              <a:rPr lang="en-US" dirty="0"/>
              <a:t>Other characteristics of fair </a:t>
            </a:r>
            <a:r>
              <a:rPr lang="en-US" dirty="0" smtClean="0"/>
              <a:t>value</a:t>
            </a:r>
            <a:endParaRPr lang="en-US" strike="sngStrike" dirty="0">
              <a:solidFill>
                <a:srgbClr val="FF0000"/>
              </a:solidFill>
            </a:endParaRPr>
          </a:p>
          <a:p>
            <a:pPr marL="741363" lvl="1" indent="-204788"/>
            <a:r>
              <a:rPr lang="en-US" dirty="0"/>
              <a:t>Market-based </a:t>
            </a:r>
          </a:p>
          <a:p>
            <a:pPr marL="741363" lvl="1" indent="-204788"/>
            <a:r>
              <a:rPr lang="en-US" dirty="0"/>
              <a:t>Based on a government’s principal or most advantageous </a:t>
            </a:r>
            <a:r>
              <a:rPr lang="en-US" dirty="0" smtClean="0"/>
              <a:t>market</a:t>
            </a:r>
            <a:endParaRPr lang="en-US" dirty="0"/>
          </a:p>
        </p:txBody>
      </p:sp>
      <p:sp>
        <p:nvSpPr>
          <p:cNvPr id="4" name="Title 3"/>
          <p:cNvSpPr>
            <a:spLocks noGrp="1"/>
          </p:cNvSpPr>
          <p:nvPr>
            <p:ph type="title"/>
          </p:nvPr>
        </p:nvSpPr>
        <p:spPr/>
        <p:txBody>
          <a:bodyPr/>
          <a:lstStyle/>
          <a:p>
            <a:pPr marL="0" indent="0">
              <a:defRPr/>
            </a:pPr>
            <a:r>
              <a:rPr lang="en-US" dirty="0" smtClean="0"/>
              <a:t>Fair Value Definition</a:t>
            </a:r>
            <a:endParaRPr lang="en-US" u="sng" dirty="0">
              <a:solidFill>
                <a:srgbClr val="FF0000"/>
              </a:solidFill>
            </a:endParaRPr>
          </a:p>
        </p:txBody>
      </p:sp>
      <p:sp>
        <p:nvSpPr>
          <p:cNvPr id="3" name="Slide Number Placeholder 2"/>
          <p:cNvSpPr>
            <a:spLocks noGrp="1"/>
          </p:cNvSpPr>
          <p:nvPr>
            <p:ph type="sldNum" sz="quarter" idx="11"/>
          </p:nvPr>
        </p:nvSpPr>
        <p:spPr/>
        <p:txBody>
          <a:bodyPr/>
          <a:lstStyle/>
          <a:p>
            <a:pPr>
              <a:defRPr/>
            </a:pPr>
            <a:fld id="{B8C3CD40-D32D-4A66-9ED6-B023972553E0}" type="slidenum">
              <a:rPr lang="en-US" smtClean="0"/>
              <a:pPr>
                <a:defRPr/>
              </a:pPr>
              <a:t>38</a:t>
            </a:fld>
            <a:endParaRPr lang="en-US" dirty="0"/>
          </a:p>
        </p:txBody>
      </p:sp>
    </p:spTree>
    <p:extLst>
      <p:ext uri="{BB962C8B-B14F-4D97-AF65-F5344CB8AC3E}">
        <p14:creationId xmlns:p14="http://schemas.microsoft.com/office/powerpoint/2010/main" xmlns="" val="13038932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2613" y="1486427"/>
            <a:ext cx="8561387" cy="4624240"/>
          </a:xfrm>
        </p:spPr>
        <p:txBody>
          <a:bodyPr/>
          <a:lstStyle/>
          <a:p>
            <a:pPr marL="285750" indent="-285750"/>
            <a:r>
              <a:rPr lang="en-US" dirty="0" smtClean="0"/>
              <a:t>Apply </a:t>
            </a:r>
            <a:r>
              <a:rPr lang="en-US" dirty="0"/>
              <a:t>valuation technique(s) that best </a:t>
            </a:r>
            <a:r>
              <a:rPr lang="en-US" dirty="0" smtClean="0"/>
              <a:t>represents </a:t>
            </a:r>
            <a:r>
              <a:rPr lang="en-US" dirty="0"/>
              <a:t>fair value in the </a:t>
            </a:r>
            <a:r>
              <a:rPr lang="en-US" dirty="0" smtClean="0"/>
              <a:t>circumstances—market approach, cost approach, and income approach</a:t>
            </a:r>
          </a:p>
          <a:p>
            <a:pPr marL="285750" indent="-285750"/>
            <a:r>
              <a:rPr lang="en-US" dirty="0" smtClean="0"/>
              <a:t>Inputs:</a:t>
            </a:r>
          </a:p>
          <a:p>
            <a:pPr lvl="1"/>
            <a:r>
              <a:rPr lang="en-US" b="1" dirty="0"/>
              <a:t>Level 1</a:t>
            </a:r>
            <a:r>
              <a:rPr lang="en-US" dirty="0"/>
              <a:t>: quoted prices (unadjusted) in active markets for identical assets or liabilities, most reliable </a:t>
            </a:r>
          </a:p>
          <a:p>
            <a:pPr lvl="1"/>
            <a:r>
              <a:rPr lang="en-US" b="1" dirty="0"/>
              <a:t>Level 2</a:t>
            </a:r>
            <a:r>
              <a:rPr lang="en-US" dirty="0"/>
              <a:t>: quoted prices for similar assets or liabilities, quoted prices for identical or similar assets or liabilities in markets that are not active, or other than quoted prices that are observable</a:t>
            </a:r>
          </a:p>
          <a:p>
            <a:pPr lvl="1"/>
            <a:r>
              <a:rPr lang="en-US" b="1" dirty="0"/>
              <a:t>Level 3</a:t>
            </a:r>
            <a:r>
              <a:rPr lang="en-US" dirty="0"/>
              <a:t>: unobservable inputs, least reliable</a:t>
            </a:r>
          </a:p>
          <a:p>
            <a:r>
              <a:rPr lang="en-US" dirty="0"/>
              <a:t>Maximize use of relevant observable inputs and minimize use of unobservable </a:t>
            </a:r>
            <a:r>
              <a:rPr lang="en-US" dirty="0" smtClean="0"/>
              <a:t>inputs</a:t>
            </a:r>
            <a:endParaRPr lang="en-US" dirty="0"/>
          </a:p>
        </p:txBody>
      </p:sp>
      <p:sp>
        <p:nvSpPr>
          <p:cNvPr id="4" name="Title 3"/>
          <p:cNvSpPr>
            <a:spLocks noGrp="1"/>
          </p:cNvSpPr>
          <p:nvPr>
            <p:ph type="title"/>
          </p:nvPr>
        </p:nvSpPr>
        <p:spPr>
          <a:xfrm>
            <a:off x="246127" y="477034"/>
            <a:ext cx="8561220" cy="689293"/>
          </a:xfrm>
        </p:spPr>
        <p:txBody>
          <a:bodyPr/>
          <a:lstStyle/>
          <a:p>
            <a:r>
              <a:rPr lang="en-US" dirty="0" smtClean="0">
                <a:latin typeface="+mj-lt"/>
              </a:rPr>
              <a:t>Valuation Techniques &amp; Inputs</a:t>
            </a:r>
            <a:endParaRPr lang="en-US" dirty="0">
              <a:latin typeface="+mj-lt"/>
            </a:endParaRPr>
          </a:p>
        </p:txBody>
      </p:sp>
      <p:sp>
        <p:nvSpPr>
          <p:cNvPr id="3" name="Slide Number Placeholder 2"/>
          <p:cNvSpPr>
            <a:spLocks noGrp="1"/>
          </p:cNvSpPr>
          <p:nvPr>
            <p:ph type="sldNum" sz="quarter" idx="11"/>
          </p:nvPr>
        </p:nvSpPr>
        <p:spPr/>
        <p:txBody>
          <a:bodyPr/>
          <a:lstStyle/>
          <a:p>
            <a:pPr>
              <a:defRPr/>
            </a:pPr>
            <a:fld id="{B8C3CD40-D32D-4A66-9ED6-B023972553E0}" type="slidenum">
              <a:rPr lang="en-US" smtClean="0"/>
              <a:pPr>
                <a:defRPr/>
              </a:pPr>
              <a:t>39</a:t>
            </a:fld>
            <a:endParaRPr lang="en-US" dirty="0"/>
          </a:p>
        </p:txBody>
      </p:sp>
    </p:spTree>
    <p:extLst>
      <p:ext uri="{BB962C8B-B14F-4D97-AF65-F5344CB8AC3E}">
        <p14:creationId xmlns:p14="http://schemas.microsoft.com/office/powerpoint/2010/main" xmlns="" val="2493557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458200" cy="1143000"/>
          </a:xfrm>
        </p:spPr>
        <p:txBody>
          <a:bodyPr>
            <a:normAutofit/>
          </a:bodyPr>
          <a:lstStyle/>
          <a:p>
            <a:pPr eaLnBrk="1" hangingPunct="1"/>
            <a:r>
              <a:rPr lang="en-US" sz="4000" dirty="0" smtClean="0"/>
              <a:t>Effective Dates—December 31</a:t>
            </a:r>
          </a:p>
        </p:txBody>
      </p:sp>
      <p:sp>
        <p:nvSpPr>
          <p:cNvPr id="6147" name="Rectangle 3"/>
          <p:cNvSpPr>
            <a:spLocks noGrp="1" noChangeArrowheads="1"/>
          </p:cNvSpPr>
          <p:nvPr>
            <p:ph idx="1"/>
          </p:nvPr>
        </p:nvSpPr>
        <p:spPr>
          <a:xfrm>
            <a:off x="381000" y="1295400"/>
            <a:ext cx="8229600" cy="5410200"/>
          </a:xfrm>
        </p:spPr>
        <p:txBody>
          <a:bodyPr rtlCol="0">
            <a:normAutofit/>
          </a:bodyPr>
          <a:lstStyle/>
          <a:p>
            <a:pPr>
              <a:lnSpc>
                <a:spcPct val="80000"/>
              </a:lnSpc>
              <a:defRPr/>
            </a:pPr>
            <a:r>
              <a:rPr lang="en-US" sz="3000" dirty="0" smtClean="0"/>
              <a:t>2015</a:t>
            </a:r>
          </a:p>
          <a:p>
            <a:pPr lvl="1">
              <a:lnSpc>
                <a:spcPct val="80000"/>
              </a:lnSpc>
              <a:defRPr/>
            </a:pPr>
            <a:r>
              <a:rPr lang="en-US" dirty="0" smtClean="0"/>
              <a:t>Statement 68—Pension Accounting for Employer and Nonemployer Contributing Entities</a:t>
            </a:r>
          </a:p>
          <a:p>
            <a:pPr lvl="1">
              <a:lnSpc>
                <a:spcPct val="80000"/>
              </a:lnSpc>
              <a:defRPr/>
            </a:pPr>
            <a:r>
              <a:rPr lang="en-US" dirty="0" smtClean="0"/>
              <a:t>Statement 71—Pension Transition for Contributions Made Subsequent to the Measurement Date</a:t>
            </a:r>
          </a:p>
          <a:p>
            <a:pPr>
              <a:lnSpc>
                <a:spcPct val="80000"/>
              </a:lnSpc>
              <a:defRPr/>
            </a:pPr>
            <a:r>
              <a:rPr lang="en-US" sz="3000" dirty="0"/>
              <a:t>2016</a:t>
            </a:r>
          </a:p>
          <a:p>
            <a:pPr lvl="1">
              <a:lnSpc>
                <a:spcPct val="80000"/>
              </a:lnSpc>
              <a:defRPr/>
            </a:pPr>
            <a:r>
              <a:rPr lang="en-US" dirty="0"/>
              <a:t>Statement 72—Fair Value Measurement and </a:t>
            </a:r>
            <a:r>
              <a:rPr lang="en-US" dirty="0" smtClean="0"/>
              <a:t>Application</a:t>
            </a:r>
            <a:endParaRPr lang="en-US" dirty="0"/>
          </a:p>
        </p:txBody>
      </p:sp>
      <p:sp>
        <p:nvSpPr>
          <p:cNvPr id="4" name="Rectangle 3"/>
          <p:cNvSpPr>
            <a:spLocks noGrp="1" noChangeArrowheads="1"/>
          </p:cNvSpPr>
          <p:nvPr>
            <p:ph type="sldNum" sz="quarter" idx="12"/>
          </p:nvPr>
        </p:nvSpPr>
        <p:spPr>
          <a:xfrm>
            <a:off x="8610600" y="6324600"/>
            <a:ext cx="381000" cy="365125"/>
          </a:xfrm>
        </p:spPr>
        <p:txBody>
          <a:bodyPr/>
          <a:lstStyle/>
          <a:p>
            <a:pPr algn="ctr">
              <a:defRPr/>
            </a:pPr>
            <a:fld id="{E31D5313-B243-4535-B8F5-DA70307E0779}" type="slidenum">
              <a:rPr lang="en-US"/>
              <a:pPr algn="ctr">
                <a:defRPr/>
              </a:pPr>
              <a:t>4</a:t>
            </a:fld>
            <a:endParaRPr lang="en-US" dirty="0"/>
          </a:p>
        </p:txBody>
      </p:sp>
    </p:spTree>
    <p:extLst>
      <p:ext uri="{BB962C8B-B14F-4D97-AF65-F5344CB8AC3E}">
        <p14:creationId xmlns:p14="http://schemas.microsoft.com/office/powerpoint/2010/main" xmlns="" val="282038295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2613" y="1486427"/>
            <a:ext cx="8561387" cy="4624240"/>
          </a:xfrm>
        </p:spPr>
        <p:txBody>
          <a:bodyPr/>
          <a:lstStyle/>
          <a:p>
            <a:r>
              <a:rPr lang="en-US" dirty="0"/>
              <a:t>Assets that meet the definition of an investment generally should be measured at fair </a:t>
            </a:r>
            <a:r>
              <a:rPr lang="en-US" dirty="0" smtClean="0"/>
              <a:t>value</a:t>
            </a:r>
          </a:p>
          <a:p>
            <a:pPr lvl="1"/>
            <a:r>
              <a:rPr lang="en-US" dirty="0" smtClean="0"/>
              <a:t>Existing exceptions to fair value (such as money market investments and investments in 2a7-like pools) would remain</a:t>
            </a:r>
            <a:endParaRPr lang="en-US" dirty="0"/>
          </a:p>
          <a:p>
            <a:r>
              <a:rPr lang="en-US" dirty="0" smtClean="0"/>
              <a:t>Definition of an investment: A </a:t>
            </a:r>
            <a:r>
              <a:rPr lang="en-US" dirty="0"/>
              <a:t>security or other asset that a government holds primarily for the purpose of income or profit and </a:t>
            </a:r>
            <a:r>
              <a:rPr lang="en-US" dirty="0" smtClean="0"/>
              <a:t>with a present </a:t>
            </a:r>
            <a:r>
              <a:rPr lang="en-US" dirty="0"/>
              <a:t>service capacity </a:t>
            </a:r>
            <a:r>
              <a:rPr lang="en-US" dirty="0" smtClean="0"/>
              <a:t>that is </a:t>
            </a:r>
            <a:r>
              <a:rPr lang="en-US" dirty="0"/>
              <a:t>based solely on its ability to generate </a:t>
            </a:r>
            <a:r>
              <a:rPr lang="en-US" dirty="0" smtClean="0"/>
              <a:t>cash or </a:t>
            </a:r>
            <a:r>
              <a:rPr lang="en-US" dirty="0"/>
              <a:t>to be sold to generate </a:t>
            </a:r>
            <a:r>
              <a:rPr lang="en-US" dirty="0" smtClean="0"/>
              <a:t>cash </a:t>
            </a:r>
            <a:endParaRPr lang="en-US" dirty="0"/>
          </a:p>
          <a:p>
            <a:pPr lvl="1"/>
            <a:r>
              <a:rPr lang="en-US" dirty="0" smtClean="0"/>
              <a:t>Service </a:t>
            </a:r>
            <a:r>
              <a:rPr lang="en-US" dirty="0" smtClean="0">
                <a:solidFill>
                  <a:schemeClr val="tx1">
                    <a:lumMod val="65000"/>
                    <a:lumOff val="35000"/>
                  </a:schemeClr>
                </a:solidFill>
              </a:rPr>
              <a:t>capacity refers </a:t>
            </a:r>
            <a:r>
              <a:rPr lang="en-US" dirty="0">
                <a:solidFill>
                  <a:schemeClr val="tx1">
                    <a:lumMod val="65000"/>
                    <a:lumOff val="35000"/>
                  </a:schemeClr>
                </a:solidFill>
              </a:rPr>
              <a:t>to a government’s mission to provide services</a:t>
            </a:r>
          </a:p>
          <a:p>
            <a:pPr lvl="1"/>
            <a:r>
              <a:rPr lang="en-US" dirty="0">
                <a:solidFill>
                  <a:schemeClr val="tx1">
                    <a:lumMod val="65000"/>
                    <a:lumOff val="35000"/>
                  </a:schemeClr>
                </a:solidFill>
              </a:rPr>
              <a:t>Held primarily for income or </a:t>
            </a:r>
            <a:r>
              <a:rPr lang="en-US" dirty="0" smtClean="0">
                <a:solidFill>
                  <a:schemeClr val="tx1">
                    <a:lumMod val="65000"/>
                    <a:lumOff val="35000"/>
                  </a:schemeClr>
                </a:solidFill>
              </a:rPr>
              <a:t>profit—acquired</a:t>
            </a:r>
            <a:r>
              <a:rPr lang="en-US" dirty="0" smtClean="0"/>
              <a:t> </a:t>
            </a:r>
            <a:r>
              <a:rPr lang="en-US" dirty="0"/>
              <a:t>first and foremost for future income and profit</a:t>
            </a:r>
          </a:p>
        </p:txBody>
      </p:sp>
      <p:sp>
        <p:nvSpPr>
          <p:cNvPr id="4" name="Title 3"/>
          <p:cNvSpPr>
            <a:spLocks noGrp="1"/>
          </p:cNvSpPr>
          <p:nvPr>
            <p:ph type="title"/>
          </p:nvPr>
        </p:nvSpPr>
        <p:spPr/>
        <p:txBody>
          <a:bodyPr/>
          <a:lstStyle/>
          <a:p>
            <a:r>
              <a:rPr lang="en-US" dirty="0" smtClean="0">
                <a:latin typeface="+mj-lt"/>
              </a:rPr>
              <a:t>Investment and Fair Value</a:t>
            </a:r>
            <a:endParaRPr lang="en-US" dirty="0">
              <a:latin typeface="+mj-lt"/>
            </a:endParaRPr>
          </a:p>
        </p:txBody>
      </p:sp>
      <p:sp>
        <p:nvSpPr>
          <p:cNvPr id="3" name="Slide Number Placeholder 2"/>
          <p:cNvSpPr>
            <a:spLocks noGrp="1"/>
          </p:cNvSpPr>
          <p:nvPr>
            <p:ph type="sldNum" sz="quarter" idx="11"/>
          </p:nvPr>
        </p:nvSpPr>
        <p:spPr/>
        <p:txBody>
          <a:bodyPr/>
          <a:lstStyle/>
          <a:p>
            <a:pPr>
              <a:defRPr/>
            </a:pPr>
            <a:fld id="{B8C3CD40-D32D-4A66-9ED6-B023972553E0}" type="slidenum">
              <a:rPr lang="en-US" smtClean="0"/>
              <a:pPr>
                <a:defRPr/>
              </a:pPr>
              <a:t>40</a:t>
            </a:fld>
            <a:endParaRPr lang="en-US" dirty="0"/>
          </a:p>
        </p:txBody>
      </p:sp>
    </p:spTree>
    <p:extLst>
      <p:ext uri="{BB962C8B-B14F-4D97-AF65-F5344CB8AC3E}">
        <p14:creationId xmlns:p14="http://schemas.microsoft.com/office/powerpoint/2010/main" xmlns="" val="14782754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2613" y="1486427"/>
            <a:ext cx="8561387" cy="4624240"/>
          </a:xfrm>
        </p:spPr>
        <p:txBody>
          <a:bodyPr/>
          <a:lstStyle/>
          <a:p>
            <a:r>
              <a:rPr lang="en-US" dirty="0"/>
              <a:t>The following information for each class or type of assets and/or liabilities measured at fair value should be disclosed:</a:t>
            </a:r>
          </a:p>
          <a:p>
            <a:pPr lvl="1"/>
            <a:r>
              <a:rPr lang="en-US" sz="2000" dirty="0"/>
              <a:t>The fair value measurement at the end of the reporting period and for nonrecurring fair value measurements, the reasons for the measurement</a:t>
            </a:r>
          </a:p>
          <a:p>
            <a:pPr lvl="1"/>
            <a:r>
              <a:rPr lang="en-US" sz="2000" dirty="0"/>
              <a:t>The level of the fair value hierarchy within which the fair value measurements are categorized in their entirety (Level 1, 2, or 3)</a:t>
            </a:r>
          </a:p>
          <a:p>
            <a:pPr lvl="1"/>
            <a:r>
              <a:rPr lang="en-US" sz="2000" dirty="0"/>
              <a:t>A description of the valuation technique(s)</a:t>
            </a:r>
          </a:p>
          <a:p>
            <a:r>
              <a:rPr lang="en-US" dirty="0" smtClean="0"/>
              <a:t>For </a:t>
            </a:r>
            <a:r>
              <a:rPr lang="en-US" dirty="0"/>
              <a:t>fair value measurements categorized within Level 3 of the fair value hierarchy</a:t>
            </a:r>
          </a:p>
          <a:p>
            <a:pPr lvl="1"/>
            <a:r>
              <a:rPr lang="en-US" dirty="0"/>
              <a:t>The effect of those investments on investment income for the reporting </a:t>
            </a:r>
            <a:r>
              <a:rPr lang="en-US" dirty="0" smtClean="0"/>
              <a:t>period</a:t>
            </a:r>
            <a:endParaRPr lang="en-US" dirty="0"/>
          </a:p>
        </p:txBody>
      </p:sp>
      <p:sp>
        <p:nvSpPr>
          <p:cNvPr id="4" name="Title 3"/>
          <p:cNvSpPr>
            <a:spLocks noGrp="1"/>
          </p:cNvSpPr>
          <p:nvPr>
            <p:ph type="title"/>
          </p:nvPr>
        </p:nvSpPr>
        <p:spPr/>
        <p:txBody>
          <a:bodyPr/>
          <a:lstStyle/>
          <a:p>
            <a:r>
              <a:rPr lang="en-US" dirty="0" smtClean="0"/>
              <a:t>Disclosures</a:t>
            </a:r>
            <a:endParaRPr 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B8C3CD40-D32D-4A66-9ED6-B023972553E0}" type="slidenum">
              <a:rPr lang="en-US" smtClean="0"/>
              <a:pPr>
                <a:defRPr/>
              </a:pPr>
              <a:t>41</a:t>
            </a:fld>
            <a:endParaRPr lang="en-US" dirty="0"/>
          </a:p>
        </p:txBody>
      </p:sp>
    </p:spTree>
    <p:extLst>
      <p:ext uri="{BB962C8B-B14F-4D97-AF65-F5344CB8AC3E}">
        <p14:creationId xmlns:p14="http://schemas.microsoft.com/office/powerpoint/2010/main" xmlns="" val="9707015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97197" y="1406068"/>
            <a:ext cx="7849181" cy="1433285"/>
          </a:xfrm>
        </p:spPr>
        <p:txBody>
          <a:bodyPr/>
          <a:lstStyle/>
          <a:p>
            <a:r>
              <a:rPr lang="en-US" dirty="0" smtClean="0"/>
              <a:t>Current Technical Agenda Projects</a:t>
            </a:r>
            <a:endParaRPr lang="en-US" dirty="0"/>
          </a:p>
        </p:txBody>
      </p:sp>
      <p:sp>
        <p:nvSpPr>
          <p:cNvPr id="4" name="Slide Number Placeholder 3"/>
          <p:cNvSpPr>
            <a:spLocks noGrp="1"/>
          </p:cNvSpPr>
          <p:nvPr>
            <p:ph type="sldNum" sz="quarter" idx="4"/>
          </p:nvPr>
        </p:nvSpPr>
        <p:spPr/>
        <p:txBody>
          <a:bodyPr/>
          <a:lstStyle/>
          <a:p>
            <a:pPr>
              <a:defRPr/>
            </a:pPr>
            <a:fld id="{E99B4265-B998-4734-8F0D-919E77C54A4D}" type="slidenum">
              <a:rPr lang="en-US" smtClean="0"/>
              <a:pPr>
                <a:defRPr/>
              </a:pPr>
              <a:t>42</a:t>
            </a:fld>
            <a:endParaRPr lang="en-US" dirty="0"/>
          </a:p>
        </p:txBody>
      </p:sp>
    </p:spTree>
    <p:extLst>
      <p:ext uri="{BB962C8B-B14F-4D97-AF65-F5344CB8AC3E}">
        <p14:creationId xmlns:p14="http://schemas.microsoft.com/office/powerpoint/2010/main" xmlns="" val="2443571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7197" y="1406068"/>
            <a:ext cx="8206476" cy="1433285"/>
          </a:xfrm>
        </p:spPr>
        <p:txBody>
          <a:bodyPr/>
          <a:lstStyle/>
          <a:p>
            <a:r>
              <a:rPr lang="en-US" dirty="0" smtClean="0"/>
              <a:t>Other Postemployment Benefits</a:t>
            </a:r>
            <a:endParaRPr lang="en-US" dirty="0"/>
          </a:p>
        </p:txBody>
      </p:sp>
      <p:sp>
        <p:nvSpPr>
          <p:cNvPr id="3" name="Slide Number Placeholder 2"/>
          <p:cNvSpPr>
            <a:spLocks noGrp="1"/>
          </p:cNvSpPr>
          <p:nvPr>
            <p:ph type="sldNum" sz="quarter" idx="4"/>
          </p:nvPr>
        </p:nvSpPr>
        <p:spPr/>
        <p:txBody>
          <a:bodyPr/>
          <a:lstStyle/>
          <a:p>
            <a:fld id="{B8C3CD40-D32D-4A66-9ED6-B023972553E0}" type="slidenum">
              <a:rPr lang="en-US" smtClean="0"/>
              <a:pPr/>
              <a:t>43</a:t>
            </a:fld>
            <a:endParaRPr lang="en-US" dirty="0"/>
          </a:p>
        </p:txBody>
      </p:sp>
    </p:spTree>
    <p:extLst>
      <p:ext uri="{BB962C8B-B14F-4D97-AF65-F5344CB8AC3E}">
        <p14:creationId xmlns:p14="http://schemas.microsoft.com/office/powerpoint/2010/main" xmlns="" val="34601084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OPEB Exposure Drafts</a:t>
            </a:r>
            <a:endParaRPr lang="en-US" dirty="0"/>
          </a:p>
        </p:txBody>
      </p:sp>
      <p:sp>
        <p:nvSpPr>
          <p:cNvPr id="3" name="Content Placeholder 2"/>
          <p:cNvSpPr>
            <a:spLocks noGrp="1"/>
          </p:cNvSpPr>
          <p:nvPr>
            <p:ph idx="1"/>
          </p:nvPr>
        </p:nvSpPr>
        <p:spPr/>
        <p:txBody>
          <a:bodyPr/>
          <a:lstStyle/>
          <a:p>
            <a:r>
              <a:rPr lang="en-US" b="1" dirty="0" smtClean="0"/>
              <a:t>What:</a:t>
            </a:r>
            <a:r>
              <a:rPr lang="en-US" dirty="0" smtClean="0"/>
              <a:t> The GASB has proposed revisions to Statements 43 and 45 that would make OPEB accounting and financial reporting consistent with the pension standards in Statements 67 and 68</a:t>
            </a:r>
          </a:p>
          <a:p>
            <a:r>
              <a:rPr lang="en-US" b="1" dirty="0" smtClean="0"/>
              <a:t>Why:</a:t>
            </a:r>
            <a:r>
              <a:rPr lang="en-US" dirty="0" smtClean="0"/>
              <a:t> Pension and OPEB standards are being updated subsequent to a review of the effectiveness of the standards – objective is to establish a consistent set of standards for all postemployment benefits, providing more transparent reporting of the liability and more useful information about the liability and costs of benefits</a:t>
            </a:r>
          </a:p>
          <a:p>
            <a:r>
              <a:rPr lang="en-US" b="1" dirty="0" smtClean="0"/>
              <a:t>When:</a:t>
            </a:r>
            <a:r>
              <a:rPr lang="en-US" dirty="0" smtClean="0"/>
              <a:t> Final Statements expected in June 2015 </a:t>
            </a:r>
            <a:endParaRPr lang="en-US" dirty="0"/>
          </a:p>
        </p:txBody>
      </p:sp>
      <p:sp>
        <p:nvSpPr>
          <p:cNvPr id="5" name="Slide Number Placeholder 4"/>
          <p:cNvSpPr>
            <a:spLocks noGrp="1"/>
          </p:cNvSpPr>
          <p:nvPr>
            <p:ph type="sldNum" sz="quarter" idx="12"/>
          </p:nvPr>
        </p:nvSpPr>
        <p:spPr/>
        <p:txBody>
          <a:bodyPr/>
          <a:lstStyle/>
          <a:p>
            <a:fld id="{B678A430-2B5E-9C4F-A94E-0139B75F11B5}" type="slidenum">
              <a:rPr lang="en-US" smtClean="0"/>
              <a:pPr/>
              <a:t>44</a:t>
            </a:fld>
            <a:endParaRPr lang="en-US" dirty="0"/>
          </a:p>
        </p:txBody>
      </p:sp>
    </p:spTree>
    <p:extLst>
      <p:ext uri="{BB962C8B-B14F-4D97-AF65-F5344CB8AC3E}">
        <p14:creationId xmlns:p14="http://schemas.microsoft.com/office/powerpoint/2010/main" xmlns="" val="2458433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&amp; Applicability</a:t>
            </a:r>
            <a:endParaRPr lang="en-US" dirty="0"/>
          </a:p>
        </p:txBody>
      </p:sp>
      <p:sp>
        <p:nvSpPr>
          <p:cNvPr id="3" name="Content Placeholder 2"/>
          <p:cNvSpPr>
            <a:spLocks noGrp="1"/>
          </p:cNvSpPr>
          <p:nvPr>
            <p:ph idx="1"/>
          </p:nvPr>
        </p:nvSpPr>
        <p:spPr/>
        <p:txBody>
          <a:bodyPr/>
          <a:lstStyle/>
          <a:p>
            <a:r>
              <a:rPr lang="en-US" dirty="0" smtClean="0"/>
              <a:t>Applies same definition of OPEB as used in Statement 45</a:t>
            </a:r>
          </a:p>
          <a:p>
            <a:pPr lvl="1"/>
            <a:r>
              <a:rPr lang="en-US" dirty="0" smtClean="0">
                <a:solidFill>
                  <a:schemeClr val="tx1"/>
                </a:solidFill>
              </a:rPr>
              <a:t>All postemployment healthcare benefits</a:t>
            </a:r>
          </a:p>
          <a:p>
            <a:pPr lvl="1"/>
            <a:r>
              <a:rPr lang="en-US" dirty="0" smtClean="0">
                <a:solidFill>
                  <a:schemeClr val="tx1"/>
                </a:solidFill>
              </a:rPr>
              <a:t>Postemployment benefits not provided through a pension plan</a:t>
            </a:r>
          </a:p>
          <a:p>
            <a:r>
              <a:rPr lang="en-US" dirty="0" smtClean="0"/>
              <a:t>Addresses </a:t>
            </a:r>
            <a:r>
              <a:rPr lang="en-US" dirty="0"/>
              <a:t>both defined benefit OPEB and defined contribution OPEB</a:t>
            </a:r>
          </a:p>
          <a:p>
            <a:r>
              <a:rPr lang="en-US" dirty="0" smtClean="0"/>
              <a:t>Applies to employers and nonemployer contributing entities that have a legal obligation to make contributions directly to an OPEB plan or to make benefit payments as those payments come due</a:t>
            </a:r>
          </a:p>
          <a:p>
            <a:pPr lvl="1"/>
            <a:r>
              <a:rPr lang="en-US" dirty="0" smtClean="0">
                <a:solidFill>
                  <a:schemeClr val="tx1"/>
                </a:solidFill>
              </a:rPr>
              <a:t>Special funding situations</a:t>
            </a:r>
          </a:p>
          <a:p>
            <a:pPr lvl="1"/>
            <a:r>
              <a:rPr lang="en-US" dirty="0" smtClean="0">
                <a:solidFill>
                  <a:schemeClr val="tx1"/>
                </a:solidFill>
              </a:rPr>
              <a:t>Other circumstances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B678A430-2B5E-9C4F-A94E-0139B75F11B5}" type="slidenum">
              <a:rPr lang="en-US" smtClean="0"/>
              <a:pPr/>
              <a:t>45</a:t>
            </a:fld>
            <a:endParaRPr lang="en-US" dirty="0"/>
          </a:p>
        </p:txBody>
      </p:sp>
    </p:spTree>
    <p:extLst>
      <p:ext uri="{BB962C8B-B14F-4D97-AF65-F5344CB8AC3E}">
        <p14:creationId xmlns:p14="http://schemas.microsoft.com/office/powerpoint/2010/main" xmlns="" val="1475612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a:t>
            </a:r>
            <a:endParaRPr lang="en-US" dirty="0"/>
          </a:p>
        </p:txBody>
      </p:sp>
      <p:sp>
        <p:nvSpPr>
          <p:cNvPr id="3" name="Content Placeholder 2"/>
          <p:cNvSpPr>
            <a:spLocks noGrp="1"/>
          </p:cNvSpPr>
          <p:nvPr>
            <p:ph idx="1"/>
          </p:nvPr>
        </p:nvSpPr>
        <p:spPr/>
        <p:txBody>
          <a:bodyPr/>
          <a:lstStyle/>
          <a:p>
            <a:r>
              <a:rPr lang="en-US" dirty="0" smtClean="0"/>
              <a:t>Identical in most respects to pension standards in Statements 67 and 68</a:t>
            </a:r>
          </a:p>
          <a:p>
            <a:r>
              <a:rPr lang="en-US" dirty="0" smtClean="0">
                <a:solidFill>
                  <a:schemeClr val="tx1"/>
                </a:solidFill>
              </a:rPr>
              <a:t>Recognize net OPEB liability in accrual-basis financial statements</a:t>
            </a:r>
          </a:p>
          <a:p>
            <a:r>
              <a:rPr lang="en-US" dirty="0" smtClean="0"/>
              <a:t>Recognize many portions of change in </a:t>
            </a:r>
            <a:r>
              <a:rPr lang="en-US" dirty="0"/>
              <a:t>net OPEB liability </a:t>
            </a:r>
            <a:r>
              <a:rPr lang="en-US" dirty="0" smtClean="0"/>
              <a:t>as OPEB expense immediately; others deferred and recognized as OPEB expense over shorter periods than previously</a:t>
            </a:r>
          </a:p>
          <a:p>
            <a:r>
              <a:rPr lang="en-US" dirty="0" smtClean="0">
                <a:solidFill>
                  <a:schemeClr val="tx1"/>
                </a:solidFill>
              </a:rPr>
              <a:t>Cost-sharing governments and nonemployer contributing entities report their proportionate shares of collective </a:t>
            </a:r>
            <a:r>
              <a:rPr lang="en-US" dirty="0"/>
              <a:t>net OPEB </a:t>
            </a:r>
            <a:r>
              <a:rPr lang="en-US" dirty="0" smtClean="0"/>
              <a:t>liability, </a:t>
            </a:r>
            <a:r>
              <a:rPr lang="en-US" dirty="0" smtClean="0">
                <a:solidFill>
                  <a:schemeClr val="tx1"/>
                </a:solidFill>
              </a:rPr>
              <a:t>OPEB expense, and OPEB-related deferrals</a:t>
            </a:r>
          </a:p>
          <a:p>
            <a:r>
              <a:rPr lang="en-US" dirty="0" smtClean="0"/>
              <a:t>Enhanced notes and RSI</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B678A430-2B5E-9C4F-A94E-0139B75F11B5}" type="slidenum">
              <a:rPr lang="en-US" smtClean="0"/>
              <a:pPr/>
              <a:t>46</a:t>
            </a:fld>
            <a:endParaRPr lang="en-US" dirty="0"/>
          </a:p>
        </p:txBody>
      </p:sp>
    </p:spTree>
    <p:extLst>
      <p:ext uri="{BB962C8B-B14F-4D97-AF65-F5344CB8AC3E}">
        <p14:creationId xmlns:p14="http://schemas.microsoft.com/office/powerpoint/2010/main" xmlns="" val="3271836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161920706"/>
              </p:ext>
            </p:extLst>
          </p:nvPr>
        </p:nvGraphicFramePr>
        <p:xfrm>
          <a:off x="381000" y="1447800"/>
          <a:ext cx="8229600" cy="2761435"/>
        </p:xfrm>
        <a:graphic>
          <a:graphicData uri="http://schemas.openxmlformats.org/drawingml/2006/table">
            <a:tbl>
              <a:tblPr firstRow="1" bandRow="1">
                <a:tableStyleId>{5C22544A-7EE6-4342-B048-85BDC9FD1C3A}</a:tableStyleId>
              </a:tblPr>
              <a:tblGrid>
                <a:gridCol w="4114800"/>
                <a:gridCol w="4114800"/>
              </a:tblGrid>
              <a:tr h="552287">
                <a:tc gridSpan="2">
                  <a:txBody>
                    <a:bodyPr/>
                    <a:lstStyle/>
                    <a:p>
                      <a:pPr algn="ctr"/>
                      <a:endParaRPr lang="en-US" b="1" u="sng" dirty="0"/>
                    </a:p>
                  </a:txBody>
                  <a:tcPr/>
                </a:tc>
                <a:tc hMerge="1">
                  <a:txBody>
                    <a:bodyPr/>
                    <a:lstStyle/>
                    <a:p>
                      <a:endParaRPr lang="en-US" dirty="0"/>
                    </a:p>
                  </a:txBody>
                  <a:tcPr/>
                </a:tc>
              </a:tr>
              <a:tr h="552287">
                <a:tc>
                  <a:txBody>
                    <a:bodyPr/>
                    <a:lstStyle/>
                    <a:p>
                      <a:pPr algn="ctr"/>
                      <a:r>
                        <a:rPr lang="en-US" dirty="0" smtClean="0"/>
                        <a:t>P</a:t>
                      </a:r>
                      <a:r>
                        <a:rPr lang="en-US" baseline="0" dirty="0" smtClean="0"/>
                        <a:t>re-Agenda R</a:t>
                      </a:r>
                      <a:r>
                        <a:rPr lang="en-US" dirty="0" smtClean="0"/>
                        <a:t>esearch Started</a:t>
                      </a:r>
                      <a:endParaRPr lang="en-US" dirty="0"/>
                    </a:p>
                  </a:txBody>
                  <a:tcPr/>
                </a:tc>
                <a:tc>
                  <a:txBody>
                    <a:bodyPr/>
                    <a:lstStyle/>
                    <a:p>
                      <a:pPr algn="ctr"/>
                      <a:r>
                        <a:rPr lang="en-US" dirty="0" smtClean="0"/>
                        <a:t>April 2011</a:t>
                      </a:r>
                      <a:endParaRPr lang="en-US" dirty="0"/>
                    </a:p>
                  </a:txBody>
                  <a:tcPr/>
                </a:tc>
              </a:tr>
              <a:tr h="552287">
                <a:tc>
                  <a:txBody>
                    <a:bodyPr/>
                    <a:lstStyle/>
                    <a:p>
                      <a:pPr algn="ctr"/>
                      <a:r>
                        <a:rPr lang="en-US" dirty="0" smtClean="0"/>
                        <a:t>Added to Current Technical Agenda </a:t>
                      </a:r>
                      <a:endParaRPr lang="en-US" dirty="0"/>
                    </a:p>
                  </a:txBody>
                  <a:tcPr/>
                </a:tc>
                <a:tc>
                  <a:txBody>
                    <a:bodyPr/>
                    <a:lstStyle/>
                    <a:p>
                      <a:pPr algn="ctr"/>
                      <a:r>
                        <a:rPr lang="en-US" dirty="0" smtClean="0"/>
                        <a:t>April 2012</a:t>
                      </a:r>
                      <a:endParaRPr lang="en-US" dirty="0"/>
                    </a:p>
                  </a:txBody>
                  <a:tcPr/>
                </a:tc>
              </a:tr>
              <a:tr h="552287">
                <a:tc>
                  <a:txBody>
                    <a:bodyPr/>
                    <a:lstStyle/>
                    <a:p>
                      <a:pPr algn="ctr"/>
                      <a:r>
                        <a:rPr lang="en-US" dirty="0" smtClean="0"/>
                        <a:t>Exposure</a:t>
                      </a:r>
                      <a:r>
                        <a:rPr lang="en-US" baseline="0" dirty="0" smtClean="0"/>
                        <a:t> Drafts Approved</a:t>
                      </a:r>
                      <a:endParaRPr lang="en-US" dirty="0"/>
                    </a:p>
                  </a:txBody>
                  <a:tcPr/>
                </a:tc>
                <a:tc>
                  <a:txBody>
                    <a:bodyPr/>
                    <a:lstStyle/>
                    <a:p>
                      <a:pPr algn="ctr"/>
                      <a:r>
                        <a:rPr lang="en-US" dirty="0" smtClean="0"/>
                        <a:t>May 2014</a:t>
                      </a:r>
                      <a:endParaRPr lang="en-US" dirty="0"/>
                    </a:p>
                  </a:txBody>
                  <a:tcPr/>
                </a:tc>
              </a:tr>
              <a:tr h="552287">
                <a:tc>
                  <a:txBody>
                    <a:bodyPr/>
                    <a:lstStyle/>
                    <a:p>
                      <a:pPr algn="ctr"/>
                      <a:r>
                        <a:rPr lang="en-US" dirty="0" smtClean="0"/>
                        <a:t>Final Statement Expected</a:t>
                      </a:r>
                      <a:endParaRPr lang="en-US" dirty="0"/>
                    </a:p>
                  </a:txBody>
                  <a:tcPr/>
                </a:tc>
                <a:tc>
                  <a:txBody>
                    <a:bodyPr/>
                    <a:lstStyle/>
                    <a:p>
                      <a:pPr algn="ctr"/>
                      <a:r>
                        <a:rPr lang="en-US" dirty="0" smtClean="0"/>
                        <a:t>June 2015</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8EDC38AE-20C7-40FD-B53A-27D883917EA3}" type="slidenum">
              <a:rPr lang="en-US" smtClean="0"/>
              <a:pPr/>
              <a:t>47</a:t>
            </a:fld>
            <a:endParaRPr lang="en-US" dirty="0"/>
          </a:p>
        </p:txBody>
      </p:sp>
    </p:spTree>
    <p:extLst>
      <p:ext uri="{BB962C8B-B14F-4D97-AF65-F5344CB8AC3E}">
        <p14:creationId xmlns:p14="http://schemas.microsoft.com/office/powerpoint/2010/main" xmlns="" val="3533588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7197" y="1330043"/>
            <a:ext cx="8442003" cy="1509310"/>
          </a:xfrm>
        </p:spPr>
        <p:txBody>
          <a:bodyPr>
            <a:normAutofit/>
          </a:bodyPr>
          <a:lstStyle/>
          <a:p>
            <a:r>
              <a:rPr lang="en-US" dirty="0" smtClean="0"/>
              <a:t>GAAP Hierarchy</a:t>
            </a:r>
            <a:endParaRPr lang="en-US" dirty="0"/>
          </a:p>
        </p:txBody>
      </p:sp>
      <p:sp>
        <p:nvSpPr>
          <p:cNvPr id="3" name="Slide Number Placeholder 2"/>
          <p:cNvSpPr>
            <a:spLocks noGrp="1"/>
          </p:cNvSpPr>
          <p:nvPr>
            <p:ph type="sldNum" sz="quarter" idx="4"/>
          </p:nvPr>
        </p:nvSpPr>
        <p:spPr/>
        <p:txBody>
          <a:bodyPr/>
          <a:lstStyle/>
          <a:p>
            <a:fld id="{B8C3CD40-D32D-4A66-9ED6-B023972553E0}" type="slidenum">
              <a:rPr lang="en-US" smtClean="0"/>
              <a:pPr/>
              <a:t>48</a:t>
            </a:fld>
            <a:endParaRPr lang="en-US" dirty="0"/>
          </a:p>
        </p:txBody>
      </p:sp>
    </p:spTree>
    <p:extLst>
      <p:ext uri="{BB962C8B-B14F-4D97-AF65-F5344CB8AC3E}">
        <p14:creationId xmlns:p14="http://schemas.microsoft.com/office/powerpoint/2010/main" xmlns="" val="13747956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GAAP Hierarchy</a:t>
            </a:r>
            <a:endParaRPr lang="en-US" dirty="0"/>
          </a:p>
        </p:txBody>
      </p:sp>
      <p:sp>
        <p:nvSpPr>
          <p:cNvPr id="3" name="Content Placeholder 2"/>
          <p:cNvSpPr>
            <a:spLocks noGrp="1"/>
          </p:cNvSpPr>
          <p:nvPr>
            <p:ph idx="1"/>
          </p:nvPr>
        </p:nvSpPr>
        <p:spPr/>
        <p:txBody>
          <a:bodyPr/>
          <a:lstStyle/>
          <a:p>
            <a:r>
              <a:rPr lang="en-US" b="1" dirty="0" smtClean="0"/>
              <a:t>What:</a:t>
            </a:r>
            <a:r>
              <a:rPr lang="en-US" dirty="0" smtClean="0"/>
              <a:t> The GASB has proposed a revised hierarchy of generally accepted accounting principles and has exposed the entire Comprehensive Implementation Guide for public comment</a:t>
            </a:r>
          </a:p>
          <a:p>
            <a:r>
              <a:rPr lang="en-US" b="1" dirty="0" smtClean="0"/>
              <a:t>Why:</a:t>
            </a:r>
            <a:r>
              <a:rPr lang="en-US" dirty="0" smtClean="0"/>
              <a:t> </a:t>
            </a:r>
            <a:r>
              <a:rPr lang="en-US" dirty="0"/>
              <a:t>T</a:t>
            </a:r>
            <a:r>
              <a:rPr lang="en-US" dirty="0" smtClean="0"/>
              <a:t>he GAAP hierarchy was incorporated (by Statement 55) from the auditing literature essentially “as is”—this project simplifies the hierarchy and explains how to identify the relevant literature within the hierarchy</a:t>
            </a:r>
          </a:p>
          <a:p>
            <a:r>
              <a:rPr lang="en-US" b="1" dirty="0" smtClean="0"/>
              <a:t>When:</a:t>
            </a:r>
            <a:r>
              <a:rPr lang="en-US" dirty="0" smtClean="0"/>
              <a:t> </a:t>
            </a:r>
            <a:r>
              <a:rPr lang="en-US" dirty="0"/>
              <a:t>F</a:t>
            </a:r>
            <a:r>
              <a:rPr lang="en-US" dirty="0" smtClean="0"/>
              <a:t>inal Statement and Implementation Guide are expected in June 2015 </a:t>
            </a:r>
            <a:endParaRPr lang="en-US" dirty="0"/>
          </a:p>
        </p:txBody>
      </p:sp>
      <p:sp>
        <p:nvSpPr>
          <p:cNvPr id="5" name="Slide Number Placeholder 4"/>
          <p:cNvSpPr>
            <a:spLocks noGrp="1"/>
          </p:cNvSpPr>
          <p:nvPr>
            <p:ph type="sldNum" sz="quarter" idx="12"/>
          </p:nvPr>
        </p:nvSpPr>
        <p:spPr/>
        <p:txBody>
          <a:bodyPr/>
          <a:lstStyle/>
          <a:p>
            <a:fld id="{B678A430-2B5E-9C4F-A94E-0139B75F11B5}" type="slidenum">
              <a:rPr lang="en-US" smtClean="0"/>
              <a:pPr/>
              <a:t>49</a:t>
            </a:fld>
            <a:endParaRPr lang="en-US" dirty="0"/>
          </a:p>
        </p:txBody>
      </p:sp>
    </p:spTree>
    <p:extLst>
      <p:ext uri="{BB962C8B-B14F-4D97-AF65-F5344CB8AC3E}">
        <p14:creationId xmlns:p14="http://schemas.microsoft.com/office/powerpoint/2010/main" xmlns="" val="1129033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Pensions: Statement 68 and 71</a:t>
            </a:r>
            <a:endParaRPr lang="en-US" dirty="0"/>
          </a:p>
        </p:txBody>
      </p:sp>
      <p:sp>
        <p:nvSpPr>
          <p:cNvPr id="3" name="Slide Number Placeholder 2"/>
          <p:cNvSpPr>
            <a:spLocks noGrp="1"/>
          </p:cNvSpPr>
          <p:nvPr>
            <p:ph type="sldNum" sz="quarter" idx="4"/>
          </p:nvPr>
        </p:nvSpPr>
        <p:spPr/>
        <p:txBody>
          <a:bodyPr/>
          <a:lstStyle/>
          <a:p>
            <a:pPr>
              <a:defRPr/>
            </a:pPr>
            <a:fld id="{B8C3CD40-D32D-4A66-9ED6-B023972553E0}" type="slidenum">
              <a:rPr lang="en-US" smtClean="0"/>
              <a:pPr>
                <a:defRPr/>
              </a:pPr>
              <a:t>5</a:t>
            </a:fld>
            <a:endParaRPr lang="en-US" dirty="0"/>
          </a:p>
        </p:txBody>
      </p:sp>
    </p:spTree>
    <p:extLst>
      <p:ext uri="{BB962C8B-B14F-4D97-AF65-F5344CB8AC3E}">
        <p14:creationId xmlns:p14="http://schemas.microsoft.com/office/powerpoint/2010/main" xmlns="" val="23958947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Authoritative GAAP</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36480641"/>
              </p:ext>
            </p:extLst>
          </p:nvPr>
        </p:nvGraphicFramePr>
        <p:xfrm>
          <a:off x="511061" y="1670476"/>
          <a:ext cx="8155562" cy="3022600"/>
        </p:xfrm>
        <a:graphic>
          <a:graphicData uri="http://schemas.openxmlformats.org/drawingml/2006/table">
            <a:tbl>
              <a:tblPr firstRow="1" bandRow="1">
                <a:tableStyleId>{5C22544A-7EE6-4342-B048-85BDC9FD1C3A}</a:tableStyleId>
              </a:tblPr>
              <a:tblGrid>
                <a:gridCol w="785802"/>
                <a:gridCol w="3049863"/>
                <a:gridCol w="4319897"/>
              </a:tblGrid>
              <a:tr h="370840">
                <a:tc>
                  <a:txBody>
                    <a:bodyPr/>
                    <a:lstStyle/>
                    <a:p>
                      <a:r>
                        <a:rPr lang="en-US" dirty="0" smtClean="0"/>
                        <a:t>Level</a:t>
                      </a:r>
                      <a:endParaRPr lang="en-US" dirty="0"/>
                    </a:p>
                  </a:txBody>
                  <a:tcPr/>
                </a:tc>
                <a:tc>
                  <a:txBody>
                    <a:bodyPr/>
                    <a:lstStyle/>
                    <a:p>
                      <a:r>
                        <a:rPr lang="en-US" dirty="0" smtClean="0"/>
                        <a:t>Sources</a:t>
                      </a:r>
                      <a:endParaRPr lang="en-US" dirty="0"/>
                    </a:p>
                  </a:txBody>
                  <a:tcPr/>
                </a:tc>
                <a:tc>
                  <a:txBody>
                    <a:bodyPr/>
                    <a:lstStyle/>
                    <a:p>
                      <a:r>
                        <a:rPr lang="en-US" dirty="0" smtClean="0"/>
                        <a:t>Due Process</a:t>
                      </a:r>
                      <a:endParaRPr lang="en-US" dirty="0"/>
                    </a:p>
                  </a:txBody>
                  <a:tcPr/>
                </a:tc>
              </a:tr>
              <a:tr h="370840">
                <a:tc>
                  <a:txBody>
                    <a:bodyPr/>
                    <a:lstStyle/>
                    <a:p>
                      <a:pPr algn="ctr"/>
                      <a:r>
                        <a:rPr lang="en-US" dirty="0" smtClean="0"/>
                        <a:t>a</a:t>
                      </a:r>
                      <a:endParaRPr lang="en-US" dirty="0"/>
                    </a:p>
                  </a:txBody>
                  <a:tcPr/>
                </a:tc>
                <a:tc>
                  <a:txBody>
                    <a:bodyPr/>
                    <a:lstStyle/>
                    <a:p>
                      <a:r>
                        <a:rPr lang="en-US" dirty="0" smtClean="0"/>
                        <a:t>GASB Statements</a:t>
                      </a:r>
                      <a:endParaRPr lang="en-US" dirty="0"/>
                    </a:p>
                  </a:txBody>
                  <a:tcPr/>
                </a:tc>
                <a:tc>
                  <a:txBody>
                    <a:bodyPr/>
                    <a:lstStyle/>
                    <a:p>
                      <a:pPr marL="0" lvl="1" indent="0">
                        <a:buFont typeface="+mj-lt"/>
                        <a:buNone/>
                        <a:tabLst/>
                        <a:defRPr/>
                      </a:pPr>
                      <a:r>
                        <a:rPr lang="en-US" sz="1800" dirty="0" smtClean="0">
                          <a:cs typeface="Times New Roman" pitchFamily="18" charset="0"/>
                        </a:rPr>
                        <a:t>Formally approved by the Board</a:t>
                      </a:r>
                      <a:r>
                        <a:rPr lang="en-US" sz="1800" baseline="0" dirty="0" smtClean="0">
                          <a:cs typeface="Times New Roman" pitchFamily="18" charset="0"/>
                        </a:rPr>
                        <a:t> f</a:t>
                      </a:r>
                      <a:r>
                        <a:rPr lang="en-US" sz="1800" dirty="0" smtClean="0">
                          <a:cs typeface="Times New Roman" pitchFamily="18" charset="0"/>
                        </a:rPr>
                        <a:t>or the purpose of creating, amending, superseding, or interpreting standards, </a:t>
                      </a:r>
                      <a:r>
                        <a:rPr lang="en-US" sz="1800" u="sng" dirty="0" smtClean="0">
                          <a:cs typeface="Times New Roman" pitchFamily="18" charset="0"/>
                        </a:rPr>
                        <a:t>AND</a:t>
                      </a:r>
                      <a:r>
                        <a:rPr lang="en-US" sz="1800" u="none" baseline="0" dirty="0" smtClean="0">
                          <a:cs typeface="Times New Roman" pitchFamily="18" charset="0"/>
                        </a:rPr>
                        <a:t> e</a:t>
                      </a:r>
                      <a:r>
                        <a:rPr lang="en-US" sz="1800" dirty="0" smtClean="0">
                          <a:cs typeface="Times New Roman" pitchFamily="18" charset="0"/>
                        </a:rPr>
                        <a:t>xposed for a period of public comment</a:t>
                      </a:r>
                    </a:p>
                  </a:txBody>
                  <a:tcPr/>
                </a:tc>
              </a:tr>
              <a:tr h="370840">
                <a:tc>
                  <a:txBody>
                    <a:bodyPr/>
                    <a:lstStyle/>
                    <a:p>
                      <a:pPr algn="ctr"/>
                      <a:r>
                        <a:rPr lang="en-US" dirty="0" smtClean="0"/>
                        <a:t>b</a:t>
                      </a:r>
                      <a:endParaRPr lang="en-US" dirty="0"/>
                    </a:p>
                  </a:txBody>
                  <a:tcPr/>
                </a:tc>
                <a:tc>
                  <a:txBody>
                    <a:bodyPr/>
                    <a:lstStyle/>
                    <a:p>
                      <a:r>
                        <a:rPr lang="en-US" dirty="0" smtClean="0"/>
                        <a:t>GASB Technical Bulletins and Implementation</a:t>
                      </a:r>
                      <a:r>
                        <a:rPr lang="en-US" baseline="0" dirty="0" smtClean="0"/>
                        <a:t> Guides; AICPA literature specifically cleared by GASB</a:t>
                      </a:r>
                      <a:endParaRPr lang="en-US" dirty="0"/>
                    </a:p>
                  </a:txBody>
                  <a:tcPr/>
                </a:tc>
                <a:tc>
                  <a:txBody>
                    <a:bodyPr/>
                    <a:lstStyle/>
                    <a:p>
                      <a:pPr marL="0" lvl="1" indent="0">
                        <a:buFont typeface="+mj-lt"/>
                        <a:buNone/>
                        <a:defRPr/>
                      </a:pPr>
                      <a:r>
                        <a:rPr lang="en-US" sz="1800" dirty="0" smtClean="0">
                          <a:cs typeface="Times New Roman" pitchFamily="18" charset="0"/>
                        </a:rPr>
                        <a:t>Cleared by the Board,</a:t>
                      </a:r>
                      <a:r>
                        <a:rPr lang="en-US" sz="1800" baseline="0" dirty="0" smtClean="0">
                          <a:cs typeface="Times New Roman" pitchFamily="18" charset="0"/>
                        </a:rPr>
                        <a:t> s</a:t>
                      </a:r>
                      <a:r>
                        <a:rPr lang="en-US" sz="1800" dirty="0" smtClean="0"/>
                        <a:t>pecifically made applicable to state and local governmental entities, </a:t>
                      </a:r>
                      <a:r>
                        <a:rPr lang="en-US" sz="1800" u="sng" dirty="0" smtClean="0"/>
                        <a:t>AND</a:t>
                      </a:r>
                      <a:r>
                        <a:rPr lang="en-US" sz="1800" u="none" dirty="0" smtClean="0"/>
                        <a:t> </a:t>
                      </a:r>
                      <a:r>
                        <a:rPr lang="en-US" sz="1800" u="none" dirty="0" smtClean="0">
                          <a:cs typeface="Times New Roman" pitchFamily="18" charset="0"/>
                        </a:rPr>
                        <a:t>e</a:t>
                      </a:r>
                      <a:r>
                        <a:rPr lang="en-US" sz="1800" dirty="0" smtClean="0">
                          <a:cs typeface="Times New Roman" pitchFamily="18" charset="0"/>
                        </a:rPr>
                        <a:t>xposed for a period of public comment</a:t>
                      </a:r>
                      <a:endParaRPr lang="en-US" sz="2200" dirty="0" smtClean="0">
                        <a:cs typeface="Times New Roman" pitchFamily="18" charset="0"/>
                      </a:endParaRPr>
                    </a:p>
                  </a:txBody>
                  <a:tcPr/>
                </a:tc>
              </a:tr>
            </a:tbl>
          </a:graphicData>
        </a:graphic>
      </p:graphicFrame>
      <p:sp>
        <p:nvSpPr>
          <p:cNvPr id="4" name="Slide Number Placeholder 3"/>
          <p:cNvSpPr>
            <a:spLocks noGrp="1"/>
          </p:cNvSpPr>
          <p:nvPr>
            <p:ph type="sldNum" sz="quarter" idx="12"/>
          </p:nvPr>
        </p:nvSpPr>
        <p:spPr/>
        <p:txBody>
          <a:bodyPr/>
          <a:lstStyle/>
          <a:p>
            <a:fld id="{B678A430-2B5E-9C4F-A94E-0139B75F11B5}" type="slidenum">
              <a:rPr lang="en-US" smtClean="0"/>
              <a:pPr/>
              <a:t>50</a:t>
            </a:fld>
            <a:endParaRPr lang="en-US" dirty="0"/>
          </a:p>
        </p:txBody>
      </p:sp>
    </p:spTree>
    <p:extLst>
      <p:ext uri="{BB962C8B-B14F-4D97-AF65-F5344CB8AC3E}">
        <p14:creationId xmlns:p14="http://schemas.microsoft.com/office/powerpoint/2010/main" xmlns="" val="3770425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Tentatively </a:t>
            </a:r>
            <a:r>
              <a:rPr lang="en-US" dirty="0"/>
              <a:t>classified as category (b) authoritative</a:t>
            </a:r>
          </a:p>
          <a:p>
            <a:r>
              <a:rPr lang="en-US" dirty="0"/>
              <a:t>Revised due process</a:t>
            </a:r>
          </a:p>
          <a:p>
            <a:pPr lvl="1"/>
            <a:r>
              <a:rPr lang="en-US" dirty="0"/>
              <a:t>Public exposure of guidance in the existing CIG and updates to the CIG going forward</a:t>
            </a:r>
          </a:p>
          <a:p>
            <a:pPr lvl="1"/>
            <a:r>
              <a:rPr lang="en-US" dirty="0"/>
              <a:t>Board clearance of the final document</a:t>
            </a:r>
          </a:p>
          <a:p>
            <a:r>
              <a:rPr lang="en-US" dirty="0"/>
              <a:t>Evaluation of individual Q&amp;As prior to exposure</a:t>
            </a:r>
          </a:p>
          <a:p>
            <a:pPr lvl="1"/>
            <a:r>
              <a:rPr lang="en-US" dirty="0"/>
              <a:t>Remove or improve Q&amp;As that only restate guidance directly from related statements</a:t>
            </a:r>
          </a:p>
          <a:p>
            <a:pPr lvl="1"/>
            <a:r>
              <a:rPr lang="en-US" dirty="0"/>
              <a:t>Move illustrations to the </a:t>
            </a:r>
            <a:r>
              <a:rPr lang="en-US" dirty="0" err="1"/>
              <a:t>nonauthoritative</a:t>
            </a:r>
            <a:r>
              <a:rPr lang="en-US" dirty="0"/>
              <a:t> </a:t>
            </a:r>
            <a:r>
              <a:rPr lang="en-US" dirty="0" smtClean="0"/>
              <a:t>appendixes</a:t>
            </a:r>
            <a:endParaRPr lang="en-US" dirty="0"/>
          </a:p>
        </p:txBody>
      </p:sp>
      <p:sp>
        <p:nvSpPr>
          <p:cNvPr id="3" name="Title 2"/>
          <p:cNvSpPr>
            <a:spLocks noGrp="1"/>
          </p:cNvSpPr>
          <p:nvPr>
            <p:ph type="title"/>
          </p:nvPr>
        </p:nvSpPr>
        <p:spPr/>
        <p:txBody>
          <a:bodyPr/>
          <a:lstStyle/>
          <a:p>
            <a:r>
              <a:rPr lang="en-US" dirty="0"/>
              <a:t>Comprehensive Implementation Guide (CIG</a:t>
            </a:r>
            <a:r>
              <a:rPr lang="en-US" dirty="0" smtClean="0"/>
              <a:t>)</a:t>
            </a:r>
            <a:endParaRPr lang="en-US" dirty="0"/>
          </a:p>
        </p:txBody>
      </p:sp>
      <p:sp>
        <p:nvSpPr>
          <p:cNvPr id="4" name="Slide Number Placeholder 3"/>
          <p:cNvSpPr>
            <a:spLocks noGrp="1"/>
          </p:cNvSpPr>
          <p:nvPr>
            <p:ph type="sldNum" sz="quarter" idx="11"/>
          </p:nvPr>
        </p:nvSpPr>
        <p:spPr/>
        <p:txBody>
          <a:bodyPr/>
          <a:lstStyle/>
          <a:p>
            <a:pPr>
              <a:defRPr/>
            </a:pPr>
            <a:fld id="{E62A3572-4079-43A9-BCE0-477ECCB5662A}" type="slidenum">
              <a:rPr lang="en-US" smtClean="0"/>
              <a:pPr>
                <a:defRPr/>
              </a:pPr>
              <a:t>51</a:t>
            </a:fld>
            <a:endParaRPr lang="en-US" dirty="0"/>
          </a:p>
        </p:txBody>
      </p:sp>
    </p:spTree>
    <p:extLst>
      <p:ext uri="{BB962C8B-B14F-4D97-AF65-F5344CB8AC3E}">
        <p14:creationId xmlns:p14="http://schemas.microsoft.com/office/powerpoint/2010/main" xmlns="" val="42386486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327245966"/>
              </p:ext>
            </p:extLst>
          </p:nvPr>
        </p:nvGraphicFramePr>
        <p:xfrm>
          <a:off x="381000" y="1447800"/>
          <a:ext cx="8229600" cy="2761435"/>
        </p:xfrm>
        <a:graphic>
          <a:graphicData uri="http://schemas.openxmlformats.org/drawingml/2006/table">
            <a:tbl>
              <a:tblPr firstRow="1" bandRow="1">
                <a:tableStyleId>{5C22544A-7EE6-4342-B048-85BDC9FD1C3A}</a:tableStyleId>
              </a:tblPr>
              <a:tblGrid>
                <a:gridCol w="4114800"/>
                <a:gridCol w="4114800"/>
              </a:tblGrid>
              <a:tr h="552287">
                <a:tc gridSpan="2">
                  <a:txBody>
                    <a:bodyPr/>
                    <a:lstStyle/>
                    <a:p>
                      <a:pPr algn="ctr"/>
                      <a:endParaRPr lang="en-US" b="1" u="sng" dirty="0"/>
                    </a:p>
                  </a:txBody>
                  <a:tcPr/>
                </a:tc>
                <a:tc hMerge="1">
                  <a:txBody>
                    <a:bodyPr/>
                    <a:lstStyle/>
                    <a:p>
                      <a:endParaRPr lang="en-US" dirty="0"/>
                    </a:p>
                  </a:txBody>
                  <a:tcPr/>
                </a:tc>
              </a:tr>
              <a:tr h="552287">
                <a:tc>
                  <a:txBody>
                    <a:bodyPr/>
                    <a:lstStyle/>
                    <a:p>
                      <a:pPr algn="ctr"/>
                      <a:r>
                        <a:rPr lang="en-US" dirty="0" smtClean="0"/>
                        <a:t>P</a:t>
                      </a:r>
                      <a:r>
                        <a:rPr lang="en-US" baseline="0" dirty="0" smtClean="0"/>
                        <a:t>re-Agenda R</a:t>
                      </a:r>
                      <a:r>
                        <a:rPr lang="en-US" dirty="0" smtClean="0"/>
                        <a:t>esearch Started</a:t>
                      </a:r>
                      <a:endParaRPr lang="en-US" dirty="0"/>
                    </a:p>
                  </a:txBody>
                  <a:tcPr/>
                </a:tc>
                <a:tc>
                  <a:txBody>
                    <a:bodyPr/>
                    <a:lstStyle/>
                    <a:p>
                      <a:pPr algn="ctr"/>
                      <a:r>
                        <a:rPr lang="en-US" dirty="0" smtClean="0"/>
                        <a:t>April 2011</a:t>
                      </a:r>
                      <a:endParaRPr lang="en-US" dirty="0"/>
                    </a:p>
                  </a:txBody>
                  <a:tcPr/>
                </a:tc>
              </a:tr>
              <a:tr h="552287">
                <a:tc>
                  <a:txBody>
                    <a:bodyPr/>
                    <a:lstStyle/>
                    <a:p>
                      <a:pPr algn="ctr"/>
                      <a:r>
                        <a:rPr lang="en-US" dirty="0" smtClean="0"/>
                        <a:t>Added to Current Technical Agenda </a:t>
                      </a:r>
                      <a:endParaRPr lang="en-US" dirty="0"/>
                    </a:p>
                  </a:txBody>
                  <a:tcPr/>
                </a:tc>
                <a:tc>
                  <a:txBody>
                    <a:bodyPr/>
                    <a:lstStyle/>
                    <a:p>
                      <a:pPr algn="ctr"/>
                      <a:r>
                        <a:rPr lang="en-US" dirty="0" smtClean="0"/>
                        <a:t>April 2012</a:t>
                      </a:r>
                      <a:endParaRPr lang="en-US" dirty="0"/>
                    </a:p>
                  </a:txBody>
                  <a:tcPr/>
                </a:tc>
              </a:tr>
              <a:tr h="552287">
                <a:tc>
                  <a:txBody>
                    <a:bodyPr/>
                    <a:lstStyle/>
                    <a:p>
                      <a:pPr algn="ctr"/>
                      <a:r>
                        <a:rPr lang="en-US" dirty="0" smtClean="0"/>
                        <a:t>Exposure</a:t>
                      </a:r>
                      <a:r>
                        <a:rPr lang="en-US" baseline="0" dirty="0" smtClean="0"/>
                        <a:t> Drafts Approved</a:t>
                      </a:r>
                      <a:endParaRPr lang="en-US" dirty="0"/>
                    </a:p>
                  </a:txBody>
                  <a:tcPr/>
                </a:tc>
                <a:tc>
                  <a:txBody>
                    <a:bodyPr/>
                    <a:lstStyle/>
                    <a:p>
                      <a:pPr algn="ctr"/>
                      <a:r>
                        <a:rPr lang="en-US" dirty="0" smtClean="0"/>
                        <a:t>December 2013</a:t>
                      </a:r>
                      <a:endParaRPr lang="en-US" dirty="0"/>
                    </a:p>
                  </a:txBody>
                  <a:tcPr/>
                </a:tc>
              </a:tr>
              <a:tr h="552287">
                <a:tc>
                  <a:txBody>
                    <a:bodyPr/>
                    <a:lstStyle/>
                    <a:p>
                      <a:pPr algn="ctr"/>
                      <a:r>
                        <a:rPr lang="en-US" dirty="0" smtClean="0"/>
                        <a:t>Final Statement Expected</a:t>
                      </a:r>
                      <a:endParaRPr lang="en-US" dirty="0"/>
                    </a:p>
                  </a:txBody>
                  <a:tcPr/>
                </a:tc>
                <a:tc>
                  <a:txBody>
                    <a:bodyPr/>
                    <a:lstStyle/>
                    <a:p>
                      <a:pPr algn="ctr"/>
                      <a:r>
                        <a:rPr lang="en-US" dirty="0" smtClean="0"/>
                        <a:t>June 2015</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8EDC38AE-20C7-40FD-B53A-27D883917EA3}" type="slidenum">
              <a:rPr lang="en-US" smtClean="0"/>
              <a:pPr/>
              <a:t>52</a:t>
            </a:fld>
            <a:endParaRPr lang="en-US" dirty="0"/>
          </a:p>
        </p:txBody>
      </p:sp>
    </p:spTree>
    <p:extLst>
      <p:ext uri="{BB962C8B-B14F-4D97-AF65-F5344CB8AC3E}">
        <p14:creationId xmlns:p14="http://schemas.microsoft.com/office/powerpoint/2010/main" xmlns="" val="29327356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Tax Abatement Disclosures</a:t>
            </a:r>
            <a:endParaRPr lang="en-US" dirty="0"/>
          </a:p>
        </p:txBody>
      </p:sp>
      <p:sp>
        <p:nvSpPr>
          <p:cNvPr id="3" name="Slide Number Placeholder 2"/>
          <p:cNvSpPr>
            <a:spLocks noGrp="1"/>
          </p:cNvSpPr>
          <p:nvPr>
            <p:ph type="sldNum" sz="quarter" idx="4"/>
          </p:nvPr>
        </p:nvSpPr>
        <p:spPr/>
        <p:txBody>
          <a:bodyPr/>
          <a:lstStyle/>
          <a:p>
            <a:fld id="{B8C3CD40-D32D-4A66-9ED6-B023972553E0}" type="slidenum">
              <a:rPr lang="en-US" smtClean="0"/>
              <a:pPr/>
              <a:t>53</a:t>
            </a:fld>
            <a:endParaRPr lang="en-US" dirty="0"/>
          </a:p>
        </p:txBody>
      </p:sp>
    </p:spTree>
    <p:extLst>
      <p:ext uri="{BB962C8B-B14F-4D97-AF65-F5344CB8AC3E}">
        <p14:creationId xmlns:p14="http://schemas.microsoft.com/office/powerpoint/2010/main" xmlns="" val="17698665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Exposure Draft on Tax Abatement Disclosures</a:t>
            </a:r>
            <a:endParaRPr lang="en-US" dirty="0"/>
          </a:p>
        </p:txBody>
      </p:sp>
      <p:sp>
        <p:nvSpPr>
          <p:cNvPr id="3" name="Content Placeholder 2"/>
          <p:cNvSpPr>
            <a:spLocks noGrp="1"/>
          </p:cNvSpPr>
          <p:nvPr>
            <p:ph idx="1"/>
          </p:nvPr>
        </p:nvSpPr>
        <p:spPr/>
        <p:txBody>
          <a:bodyPr/>
          <a:lstStyle/>
          <a:p>
            <a:r>
              <a:rPr lang="en-US" b="1" dirty="0" smtClean="0"/>
              <a:t>What:</a:t>
            </a:r>
            <a:r>
              <a:rPr lang="en-US" dirty="0" smtClean="0"/>
              <a:t> The GASB has proposed standards requiring disclosures about a government’s tax abatement agreements</a:t>
            </a:r>
          </a:p>
          <a:p>
            <a:r>
              <a:rPr lang="en-US" b="1" dirty="0" smtClean="0"/>
              <a:t>Why:</a:t>
            </a:r>
            <a:r>
              <a:rPr lang="en-US" dirty="0" smtClean="0"/>
              <a:t> Information about revenues that governments forgo is essential to understanding financial position and economic condition, interperiod equity, sources </a:t>
            </a:r>
            <a:r>
              <a:rPr lang="en-US" dirty="0"/>
              <a:t>and uses of financial </a:t>
            </a:r>
            <a:r>
              <a:rPr lang="en-US" dirty="0" smtClean="0"/>
              <a:t>resources, and compliance </a:t>
            </a:r>
            <a:r>
              <a:rPr lang="en-US" dirty="0"/>
              <a:t>with finance related legal or contractual requirements</a:t>
            </a:r>
            <a:endParaRPr lang="en-US" dirty="0" smtClean="0"/>
          </a:p>
          <a:p>
            <a:r>
              <a:rPr lang="en-US" b="1" dirty="0" smtClean="0"/>
              <a:t>When:</a:t>
            </a:r>
            <a:r>
              <a:rPr lang="en-US" dirty="0" smtClean="0"/>
              <a:t> Final Statement expected August 2015</a:t>
            </a:r>
            <a:endParaRPr lang="en-US" dirty="0"/>
          </a:p>
        </p:txBody>
      </p:sp>
      <p:sp>
        <p:nvSpPr>
          <p:cNvPr id="5" name="Slide Number Placeholder 4"/>
          <p:cNvSpPr>
            <a:spLocks noGrp="1"/>
          </p:cNvSpPr>
          <p:nvPr>
            <p:ph type="sldNum" sz="quarter" idx="12"/>
          </p:nvPr>
        </p:nvSpPr>
        <p:spPr/>
        <p:txBody>
          <a:bodyPr/>
          <a:lstStyle/>
          <a:p>
            <a:fld id="{B678A430-2B5E-9C4F-A94E-0139B75F11B5}" type="slidenum">
              <a:rPr lang="en-US" smtClean="0"/>
              <a:pPr/>
              <a:t>54</a:t>
            </a:fld>
            <a:endParaRPr lang="en-US" dirty="0"/>
          </a:p>
        </p:txBody>
      </p:sp>
    </p:spTree>
    <p:extLst>
      <p:ext uri="{BB962C8B-B14F-4D97-AF65-F5344CB8AC3E}">
        <p14:creationId xmlns:p14="http://schemas.microsoft.com/office/powerpoint/2010/main" xmlns="" val="6949353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2613" y="1417739"/>
            <a:ext cx="8561387" cy="4800180"/>
          </a:xfrm>
        </p:spPr>
        <p:txBody>
          <a:bodyPr/>
          <a:lstStyle/>
          <a:p>
            <a:r>
              <a:rPr lang="en-US" dirty="0" smtClean="0"/>
              <a:t>Does not include all transactions that reduce taxes</a:t>
            </a:r>
          </a:p>
          <a:p>
            <a:r>
              <a:rPr lang="en-US" dirty="0" smtClean="0"/>
              <a:t>Emphasis is on the substance of the transaction meeting the definition, not on its name or form</a:t>
            </a:r>
          </a:p>
          <a:p>
            <a:r>
              <a:rPr lang="en-US" dirty="0" smtClean="0"/>
              <a:t>Would apply only to transactions meeting this definition:</a:t>
            </a:r>
            <a:endParaRPr lang="en-US" dirty="0"/>
          </a:p>
          <a:p>
            <a:pPr marL="636588" lvl="1"/>
            <a:r>
              <a:rPr lang="en-US" dirty="0"/>
              <a:t>For financial reporting purposes, a tax abatement is a reduction in taxes that results from an agreement between one or more governmental entities and an individual or entity in which (a) one or more governmental entities promise to forgo tax revenues to which they otherwise are entitled and (b) the individual or entity promises to take a specific action after the agreement has been entered into that contributes to economic development or otherwise benefits the governments or the citizens of those governments.</a:t>
            </a:r>
            <a:r>
              <a:rPr lang="en-US" dirty="0" smtClean="0"/>
              <a:t> </a:t>
            </a:r>
            <a:endParaRPr lang="en-US" dirty="0"/>
          </a:p>
        </p:txBody>
      </p:sp>
      <p:sp>
        <p:nvSpPr>
          <p:cNvPr id="4" name="Title 3"/>
          <p:cNvSpPr>
            <a:spLocks noGrp="1"/>
          </p:cNvSpPr>
          <p:nvPr>
            <p:ph type="title"/>
          </p:nvPr>
        </p:nvSpPr>
        <p:spPr>
          <a:xfrm>
            <a:off x="236079" y="402241"/>
            <a:ext cx="8561220" cy="897252"/>
          </a:xfrm>
        </p:spPr>
        <p:txBody>
          <a:bodyPr/>
          <a:lstStyle/>
          <a:p>
            <a:r>
              <a:rPr lang="en-US" dirty="0" smtClean="0">
                <a:latin typeface="+mj-lt"/>
              </a:rPr>
              <a:t>Definition and Scope</a:t>
            </a:r>
            <a:endParaRPr lang="en-US" dirty="0">
              <a:latin typeface="+mj-lt"/>
            </a:endParaRPr>
          </a:p>
        </p:txBody>
      </p:sp>
      <p:sp>
        <p:nvSpPr>
          <p:cNvPr id="3" name="Slide Number Placeholder 2"/>
          <p:cNvSpPr>
            <a:spLocks noGrp="1"/>
          </p:cNvSpPr>
          <p:nvPr>
            <p:ph type="sldNum" sz="quarter" idx="11"/>
          </p:nvPr>
        </p:nvSpPr>
        <p:spPr/>
        <p:txBody>
          <a:bodyPr/>
          <a:lstStyle/>
          <a:p>
            <a:pPr>
              <a:defRPr/>
            </a:pPr>
            <a:fld id="{B8C3CD40-D32D-4A66-9ED6-B023972553E0}" type="slidenum">
              <a:rPr lang="en-US" smtClean="0"/>
              <a:pPr>
                <a:defRPr/>
              </a:pPr>
              <a:t>55</a:t>
            </a:fld>
            <a:endParaRPr lang="en-US" dirty="0"/>
          </a:p>
        </p:txBody>
      </p:sp>
    </p:spTree>
    <p:extLst>
      <p:ext uri="{BB962C8B-B14F-4D97-AF65-F5344CB8AC3E}">
        <p14:creationId xmlns:p14="http://schemas.microsoft.com/office/powerpoint/2010/main" xmlns="" val="34231878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2613" y="1392382"/>
            <a:ext cx="8561387" cy="4718285"/>
          </a:xfrm>
        </p:spPr>
        <p:txBody>
          <a:bodyPr/>
          <a:lstStyle/>
          <a:p>
            <a:pPr>
              <a:lnSpc>
                <a:spcPct val="100000"/>
              </a:lnSpc>
              <a:spcBef>
                <a:spcPts val="0"/>
              </a:spcBef>
            </a:pPr>
            <a:r>
              <a:rPr lang="en-US" dirty="0" smtClean="0"/>
              <a:t>Disclosure information for similar tax abatements may be provided either individually or in the aggregate</a:t>
            </a:r>
          </a:p>
          <a:p>
            <a:pPr>
              <a:lnSpc>
                <a:spcPct val="100000"/>
              </a:lnSpc>
              <a:spcBef>
                <a:spcPts val="0"/>
              </a:spcBef>
            </a:pPr>
            <a:r>
              <a:rPr lang="en-US" dirty="0"/>
              <a:t>For all tax abatements, a reporting government would disclose separately </a:t>
            </a:r>
            <a:r>
              <a:rPr lang="en-US" dirty="0" smtClean="0"/>
              <a:t>(a) its </a:t>
            </a:r>
            <a:r>
              <a:rPr lang="en-US" dirty="0"/>
              <a:t>own tax </a:t>
            </a:r>
            <a:r>
              <a:rPr lang="en-US" dirty="0" smtClean="0"/>
              <a:t>abatements and (b) tax abatements of </a:t>
            </a:r>
            <a:r>
              <a:rPr lang="en-US" dirty="0"/>
              <a:t>other </a:t>
            </a:r>
            <a:r>
              <a:rPr lang="en-US" dirty="0" smtClean="0"/>
              <a:t>governments that reduce the reporting government’s taxes</a:t>
            </a:r>
          </a:p>
          <a:p>
            <a:pPr>
              <a:lnSpc>
                <a:spcPct val="100000"/>
              </a:lnSpc>
              <a:spcBef>
                <a:spcPts val="0"/>
              </a:spcBef>
            </a:pPr>
            <a:r>
              <a:rPr lang="en-US" dirty="0" smtClean="0"/>
              <a:t>The reporting government would disclose its own tax abatements by major program and those of other governments aggregated in total</a:t>
            </a:r>
          </a:p>
          <a:p>
            <a:pPr>
              <a:lnSpc>
                <a:spcPct val="100000"/>
              </a:lnSpc>
              <a:spcBef>
                <a:spcPts val="0"/>
              </a:spcBef>
            </a:pPr>
            <a:r>
              <a:rPr lang="en-US" dirty="0"/>
              <a:t>Disclosure w</a:t>
            </a:r>
            <a:r>
              <a:rPr lang="en-US" dirty="0" smtClean="0"/>
              <a:t>ould </a:t>
            </a:r>
            <a:r>
              <a:rPr lang="en-US" dirty="0"/>
              <a:t>commence in the period in which </a:t>
            </a:r>
            <a:r>
              <a:rPr lang="en-US" dirty="0" smtClean="0"/>
              <a:t>a </a:t>
            </a:r>
            <a:r>
              <a:rPr lang="en-US" dirty="0"/>
              <a:t>tax abatement agreement is entered into and continue until the tax abatement agreement expires, unless otherwise </a:t>
            </a:r>
            <a:r>
              <a:rPr lang="en-US" dirty="0" smtClean="0"/>
              <a:t>specified</a:t>
            </a:r>
            <a:endParaRPr lang="en-US" dirty="0"/>
          </a:p>
        </p:txBody>
      </p:sp>
      <p:sp>
        <p:nvSpPr>
          <p:cNvPr id="4" name="Title 3"/>
          <p:cNvSpPr>
            <a:spLocks noGrp="1"/>
          </p:cNvSpPr>
          <p:nvPr>
            <p:ph type="title"/>
          </p:nvPr>
        </p:nvSpPr>
        <p:spPr/>
        <p:txBody>
          <a:bodyPr/>
          <a:lstStyle/>
          <a:p>
            <a:r>
              <a:rPr lang="en-US" dirty="0" smtClean="0">
                <a:latin typeface="+mj-lt"/>
              </a:rPr>
              <a:t>General Disclosure Principles</a:t>
            </a:r>
            <a:endParaRPr lang="en-US" dirty="0">
              <a:latin typeface="+mj-lt"/>
            </a:endParaRPr>
          </a:p>
        </p:txBody>
      </p:sp>
      <p:sp>
        <p:nvSpPr>
          <p:cNvPr id="3" name="Slide Number Placeholder 2"/>
          <p:cNvSpPr>
            <a:spLocks noGrp="1"/>
          </p:cNvSpPr>
          <p:nvPr>
            <p:ph type="sldNum" sz="quarter" idx="11"/>
          </p:nvPr>
        </p:nvSpPr>
        <p:spPr/>
        <p:txBody>
          <a:bodyPr/>
          <a:lstStyle/>
          <a:p>
            <a:pPr>
              <a:defRPr/>
            </a:pPr>
            <a:fld id="{B8C3CD40-D32D-4A66-9ED6-B023972553E0}" type="slidenum">
              <a:rPr lang="en-US" smtClean="0"/>
              <a:pPr>
                <a:defRPr/>
              </a:pPr>
              <a:t>56</a:t>
            </a:fld>
            <a:endParaRPr lang="en-US" dirty="0"/>
          </a:p>
        </p:txBody>
      </p:sp>
    </p:spTree>
    <p:extLst>
      <p:ext uri="{BB962C8B-B14F-4D97-AF65-F5344CB8AC3E}">
        <p14:creationId xmlns:p14="http://schemas.microsoft.com/office/powerpoint/2010/main" xmlns="" val="7830508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2613" y="1348198"/>
            <a:ext cx="8561387" cy="4624240"/>
          </a:xfrm>
        </p:spPr>
        <p:txBody>
          <a:bodyPr/>
          <a:lstStyle/>
          <a:p>
            <a:r>
              <a:rPr lang="en-US" dirty="0"/>
              <a:t>General descriptive </a:t>
            </a:r>
            <a:r>
              <a:rPr lang="en-US" dirty="0" smtClean="0"/>
              <a:t>information:</a:t>
            </a:r>
            <a:endParaRPr lang="en-US" dirty="0"/>
          </a:p>
          <a:p>
            <a:pPr lvl="1">
              <a:spcBef>
                <a:spcPts val="0"/>
              </a:spcBef>
            </a:pPr>
            <a:r>
              <a:rPr lang="en-US" dirty="0" smtClean="0"/>
              <a:t>Name </a:t>
            </a:r>
            <a:r>
              <a:rPr lang="en-US" dirty="0"/>
              <a:t>and purpose of the program and the taxes being abated</a:t>
            </a:r>
          </a:p>
          <a:p>
            <a:pPr lvl="1">
              <a:spcBef>
                <a:spcPts val="0"/>
              </a:spcBef>
            </a:pPr>
            <a:r>
              <a:rPr lang="en-US" dirty="0"/>
              <a:t>The authority under which taxes are abated</a:t>
            </a:r>
          </a:p>
          <a:p>
            <a:pPr lvl="1">
              <a:spcBef>
                <a:spcPts val="0"/>
              </a:spcBef>
            </a:pPr>
            <a:r>
              <a:rPr lang="en-US" dirty="0"/>
              <a:t>The criteria, if any, that make a recipient eligible</a:t>
            </a:r>
          </a:p>
          <a:p>
            <a:pPr lvl="1">
              <a:spcBef>
                <a:spcPts val="0"/>
              </a:spcBef>
            </a:pPr>
            <a:r>
              <a:rPr lang="en-US" dirty="0"/>
              <a:t>The mechanism for abating taxes (form and calculation)</a:t>
            </a:r>
          </a:p>
          <a:p>
            <a:pPr lvl="1">
              <a:spcBef>
                <a:spcPts val="0"/>
              </a:spcBef>
            </a:pPr>
            <a:r>
              <a:rPr lang="en-US" dirty="0" smtClean="0"/>
              <a:t>Provisions for recapturing abated taxes</a:t>
            </a:r>
          </a:p>
          <a:p>
            <a:pPr lvl="1">
              <a:spcBef>
                <a:spcPts val="0"/>
              </a:spcBef>
            </a:pPr>
            <a:r>
              <a:rPr lang="en-US" dirty="0" smtClean="0"/>
              <a:t>The types of commitments made by recipients of tax abatements</a:t>
            </a:r>
          </a:p>
          <a:p>
            <a:pPr>
              <a:spcBef>
                <a:spcPts val="0"/>
              </a:spcBef>
            </a:pPr>
            <a:r>
              <a:rPr lang="en-US" dirty="0" smtClean="0"/>
              <a:t>The </a:t>
            </a:r>
            <a:r>
              <a:rPr lang="en-US" dirty="0"/>
              <a:t>number of abatements granted during the reporting period and the number </a:t>
            </a:r>
            <a:r>
              <a:rPr lang="en-US" dirty="0" smtClean="0"/>
              <a:t>in effect as </a:t>
            </a:r>
            <a:r>
              <a:rPr lang="en-US" dirty="0"/>
              <a:t>of the date of the </a:t>
            </a:r>
            <a:r>
              <a:rPr lang="en-US" dirty="0" smtClean="0"/>
              <a:t>financial statements</a:t>
            </a:r>
          </a:p>
          <a:p>
            <a:r>
              <a:rPr lang="en-US" dirty="0" smtClean="0"/>
              <a:t>Amount of tax abated in the current year</a:t>
            </a:r>
            <a:endParaRPr lang="en-US" dirty="0"/>
          </a:p>
          <a:p>
            <a:pPr marL="290513" indent="-290513"/>
            <a:r>
              <a:rPr lang="en-US" dirty="0" smtClean="0"/>
              <a:t>The types of commitments </a:t>
            </a:r>
            <a:r>
              <a:rPr lang="en-US" dirty="0"/>
              <a:t>made by </a:t>
            </a:r>
            <a:r>
              <a:rPr lang="en-US" dirty="0" smtClean="0"/>
              <a:t>governments in tax abatement agreements (other than to reduce taxes) and the most significant individual commitments</a:t>
            </a:r>
          </a:p>
          <a:p>
            <a:pPr marL="577850" lvl="1" indent="-290513"/>
            <a:endParaRPr lang="en-US" dirty="0"/>
          </a:p>
        </p:txBody>
      </p:sp>
      <p:sp>
        <p:nvSpPr>
          <p:cNvPr id="4" name="Title 3"/>
          <p:cNvSpPr>
            <a:spLocks noGrp="1"/>
          </p:cNvSpPr>
          <p:nvPr>
            <p:ph type="title"/>
          </p:nvPr>
        </p:nvSpPr>
        <p:spPr/>
        <p:txBody>
          <a:bodyPr/>
          <a:lstStyle/>
          <a:p>
            <a:r>
              <a:rPr lang="en-US" dirty="0" smtClean="0">
                <a:latin typeface="+mj-lt"/>
              </a:rPr>
              <a:t>Proposed Disclosures</a:t>
            </a:r>
            <a:endParaRPr lang="en-US" dirty="0">
              <a:latin typeface="+mj-lt"/>
            </a:endParaRPr>
          </a:p>
        </p:txBody>
      </p:sp>
      <p:sp>
        <p:nvSpPr>
          <p:cNvPr id="3" name="Slide Number Placeholder 2"/>
          <p:cNvSpPr>
            <a:spLocks noGrp="1"/>
          </p:cNvSpPr>
          <p:nvPr>
            <p:ph type="sldNum" sz="quarter" idx="11"/>
          </p:nvPr>
        </p:nvSpPr>
        <p:spPr/>
        <p:txBody>
          <a:bodyPr/>
          <a:lstStyle/>
          <a:p>
            <a:pPr>
              <a:defRPr/>
            </a:pPr>
            <a:fld id="{B8C3CD40-D32D-4A66-9ED6-B023972553E0}" type="slidenum">
              <a:rPr lang="en-US" smtClean="0"/>
              <a:pPr>
                <a:defRPr/>
              </a:pPr>
              <a:t>57</a:t>
            </a:fld>
            <a:endParaRPr lang="en-US" dirty="0"/>
          </a:p>
        </p:txBody>
      </p:sp>
    </p:spTree>
    <p:extLst>
      <p:ext uri="{BB962C8B-B14F-4D97-AF65-F5344CB8AC3E}">
        <p14:creationId xmlns:p14="http://schemas.microsoft.com/office/powerpoint/2010/main" xmlns="" val="7652546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519377673"/>
              </p:ext>
            </p:extLst>
          </p:nvPr>
        </p:nvGraphicFramePr>
        <p:xfrm>
          <a:off x="381000" y="1447800"/>
          <a:ext cx="8229600" cy="2761435"/>
        </p:xfrm>
        <a:graphic>
          <a:graphicData uri="http://schemas.openxmlformats.org/drawingml/2006/table">
            <a:tbl>
              <a:tblPr firstRow="1" bandRow="1">
                <a:tableStyleId>{5C22544A-7EE6-4342-B048-85BDC9FD1C3A}</a:tableStyleId>
              </a:tblPr>
              <a:tblGrid>
                <a:gridCol w="4114800"/>
                <a:gridCol w="4114800"/>
              </a:tblGrid>
              <a:tr h="552287">
                <a:tc gridSpan="2">
                  <a:txBody>
                    <a:bodyPr/>
                    <a:lstStyle/>
                    <a:p>
                      <a:pPr algn="ctr"/>
                      <a:endParaRPr lang="en-US" b="1" u="sng" dirty="0"/>
                    </a:p>
                  </a:txBody>
                  <a:tcPr/>
                </a:tc>
                <a:tc hMerge="1">
                  <a:txBody>
                    <a:bodyPr/>
                    <a:lstStyle/>
                    <a:p>
                      <a:endParaRPr lang="en-US" dirty="0"/>
                    </a:p>
                  </a:txBody>
                  <a:tcPr/>
                </a:tc>
              </a:tr>
              <a:tr h="552287">
                <a:tc>
                  <a:txBody>
                    <a:bodyPr/>
                    <a:lstStyle/>
                    <a:p>
                      <a:pPr algn="ctr"/>
                      <a:r>
                        <a:rPr lang="en-US" dirty="0" smtClean="0"/>
                        <a:t>Pre-Agenda Research Starts</a:t>
                      </a:r>
                      <a:endParaRPr lang="en-US" dirty="0"/>
                    </a:p>
                  </a:txBody>
                  <a:tcPr/>
                </a:tc>
                <a:tc>
                  <a:txBody>
                    <a:bodyPr/>
                    <a:lstStyle/>
                    <a:p>
                      <a:pPr algn="ctr"/>
                      <a:r>
                        <a:rPr lang="en-US" dirty="0" smtClean="0"/>
                        <a:t>August</a:t>
                      </a:r>
                      <a:r>
                        <a:rPr lang="en-US" baseline="0" dirty="0" smtClean="0"/>
                        <a:t> 2013</a:t>
                      </a:r>
                      <a:endParaRPr lang="en-US" dirty="0"/>
                    </a:p>
                  </a:txBody>
                  <a:tcPr/>
                </a:tc>
              </a:tr>
              <a:tr h="552287">
                <a:tc>
                  <a:txBody>
                    <a:bodyPr/>
                    <a:lstStyle/>
                    <a:p>
                      <a:pPr algn="ctr"/>
                      <a:r>
                        <a:rPr lang="en-US" dirty="0" smtClean="0"/>
                        <a:t>Added to Current Technical Agenda </a:t>
                      </a:r>
                      <a:endParaRPr lang="en-US" dirty="0"/>
                    </a:p>
                  </a:txBody>
                  <a:tcPr/>
                </a:tc>
                <a:tc>
                  <a:txBody>
                    <a:bodyPr/>
                    <a:lstStyle/>
                    <a:p>
                      <a:pPr algn="ctr"/>
                      <a:r>
                        <a:rPr lang="en-US" dirty="0" smtClean="0"/>
                        <a:t>December 2013</a:t>
                      </a:r>
                      <a:endParaRPr lang="en-US" dirty="0"/>
                    </a:p>
                  </a:txBody>
                  <a:tcPr/>
                </a:tc>
              </a:tr>
              <a:tr h="552287">
                <a:tc>
                  <a:txBody>
                    <a:bodyPr/>
                    <a:lstStyle/>
                    <a:p>
                      <a:pPr algn="ctr"/>
                      <a:r>
                        <a:rPr lang="en-US" dirty="0" smtClean="0"/>
                        <a:t>Exposure</a:t>
                      </a:r>
                      <a:r>
                        <a:rPr lang="en-US" baseline="0" dirty="0" smtClean="0"/>
                        <a:t> Draft Approved</a:t>
                      </a:r>
                      <a:endParaRPr lang="en-US" dirty="0"/>
                    </a:p>
                  </a:txBody>
                  <a:tcPr/>
                </a:tc>
                <a:tc>
                  <a:txBody>
                    <a:bodyPr/>
                    <a:lstStyle/>
                    <a:p>
                      <a:pPr algn="ctr"/>
                      <a:r>
                        <a:rPr lang="en-US" dirty="0" smtClean="0"/>
                        <a:t>October 2014</a:t>
                      </a:r>
                      <a:endParaRPr lang="en-US" dirty="0"/>
                    </a:p>
                  </a:txBody>
                  <a:tcPr/>
                </a:tc>
              </a:tr>
              <a:tr h="552287">
                <a:tc>
                  <a:txBody>
                    <a:bodyPr/>
                    <a:lstStyle/>
                    <a:p>
                      <a:pPr algn="ctr"/>
                      <a:r>
                        <a:rPr lang="en-US" dirty="0" smtClean="0"/>
                        <a:t>Final Statement Expected</a:t>
                      </a:r>
                      <a:endParaRPr lang="en-US" dirty="0"/>
                    </a:p>
                  </a:txBody>
                  <a:tcPr/>
                </a:tc>
                <a:tc>
                  <a:txBody>
                    <a:bodyPr/>
                    <a:lstStyle/>
                    <a:p>
                      <a:pPr algn="ctr"/>
                      <a:r>
                        <a:rPr lang="en-US" dirty="0" smtClean="0"/>
                        <a:t>August</a:t>
                      </a:r>
                      <a:r>
                        <a:rPr lang="en-US" baseline="0" dirty="0" smtClean="0"/>
                        <a:t> 2015</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8EDC38AE-20C7-40FD-B53A-27D883917EA3}" type="slidenum">
              <a:rPr lang="en-US" smtClean="0"/>
              <a:pPr/>
              <a:t>58</a:t>
            </a:fld>
            <a:endParaRPr lang="en-US" dirty="0"/>
          </a:p>
        </p:txBody>
      </p:sp>
    </p:spTree>
    <p:extLst>
      <p:ext uri="{BB962C8B-B14F-4D97-AF65-F5344CB8AC3E}">
        <p14:creationId xmlns:p14="http://schemas.microsoft.com/office/powerpoint/2010/main" xmlns="" val="39557191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7197" y="1406068"/>
            <a:ext cx="8206476" cy="1433285"/>
          </a:xfrm>
        </p:spPr>
        <p:txBody>
          <a:bodyPr/>
          <a:lstStyle/>
          <a:p>
            <a:r>
              <a:rPr lang="en-US" dirty="0" smtClean="0"/>
              <a:t>Leases</a:t>
            </a:r>
            <a:endParaRPr lang="en-US" dirty="0"/>
          </a:p>
        </p:txBody>
      </p:sp>
      <p:sp>
        <p:nvSpPr>
          <p:cNvPr id="3" name="Slide Number Placeholder 2"/>
          <p:cNvSpPr>
            <a:spLocks noGrp="1"/>
          </p:cNvSpPr>
          <p:nvPr>
            <p:ph type="sldNum" sz="quarter" idx="4"/>
          </p:nvPr>
        </p:nvSpPr>
        <p:spPr/>
        <p:txBody>
          <a:bodyPr/>
          <a:lstStyle/>
          <a:p>
            <a:fld id="{B8C3CD40-D32D-4A66-9ED6-B023972553E0}" type="slidenum">
              <a:rPr lang="en-US" smtClean="0"/>
              <a:pPr/>
              <a:t>59</a:t>
            </a:fld>
            <a:endParaRPr lang="en-US" dirty="0"/>
          </a:p>
        </p:txBody>
      </p:sp>
    </p:spTree>
    <p:extLst>
      <p:ext uri="{BB962C8B-B14F-4D97-AF65-F5344CB8AC3E}">
        <p14:creationId xmlns:p14="http://schemas.microsoft.com/office/powerpoint/2010/main" xmlns="" val="1925563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r>
              <a:rPr lang="en-US" b="1" dirty="0"/>
              <a:t>What</a:t>
            </a:r>
            <a:r>
              <a:rPr lang="en-US" dirty="0"/>
              <a:t>: E</a:t>
            </a:r>
            <a:r>
              <a:rPr lang="en-US" dirty="0" smtClean="0"/>
              <a:t>xisting standards for pension accounting and financial reporting by employers (Statement 27) have been updated and improved; Q&amp;A guide available free on the GASB website to assist with implementation</a:t>
            </a:r>
            <a:endParaRPr lang="en-US" dirty="0"/>
          </a:p>
          <a:p>
            <a:r>
              <a:rPr lang="en-US" b="1" dirty="0"/>
              <a:t>Why</a:t>
            </a:r>
            <a:r>
              <a:rPr lang="en-US" dirty="0"/>
              <a:t>: R</a:t>
            </a:r>
            <a:r>
              <a:rPr lang="en-US" dirty="0" smtClean="0"/>
              <a:t>eview of the effectiveness of Statement 27 found opportunities to significantly improve the usefulness of pension information reported by employers</a:t>
            </a:r>
            <a:endParaRPr lang="en-US" dirty="0"/>
          </a:p>
          <a:p>
            <a:r>
              <a:rPr lang="en-US" b="1" dirty="0"/>
              <a:t>When</a:t>
            </a:r>
            <a:r>
              <a:rPr lang="en-US" dirty="0"/>
              <a:t>: P</a:t>
            </a:r>
            <a:r>
              <a:rPr lang="en-US" dirty="0" smtClean="0"/>
              <a:t>eriods beginning after June 15, 2014 (FYE 6-30-15 and later)</a:t>
            </a:r>
            <a:endParaRPr lang="en-US" dirty="0"/>
          </a:p>
        </p:txBody>
      </p:sp>
      <p:sp>
        <p:nvSpPr>
          <p:cNvPr id="3" name="Slide Number Placeholder 2"/>
          <p:cNvSpPr>
            <a:spLocks noGrp="1"/>
          </p:cNvSpPr>
          <p:nvPr>
            <p:ph type="sldNum" sz="quarter" idx="12"/>
          </p:nvPr>
        </p:nvSpPr>
        <p:spPr/>
        <p:txBody>
          <a:bodyPr/>
          <a:lstStyle/>
          <a:p>
            <a:pPr>
              <a:defRPr/>
            </a:pPr>
            <a:fld id="{D9EF4B69-0D1E-491D-A8FB-3E2197C38170}" type="slidenum">
              <a:rPr lang="en-US" b="1" smtClean="0"/>
              <a:pPr>
                <a:defRPr/>
              </a:pPr>
              <a:t>6</a:t>
            </a:fld>
            <a:endParaRPr lang="en-US" b="1" dirty="0"/>
          </a:p>
        </p:txBody>
      </p:sp>
    </p:spTree>
    <p:extLst>
      <p:ext uri="{BB962C8B-B14F-4D97-AF65-F5344CB8AC3E}">
        <p14:creationId xmlns:p14="http://schemas.microsoft.com/office/powerpoint/2010/main" xmlns="" val="35603705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Views on Leases</a:t>
            </a:r>
            <a:endParaRPr lang="en-US" dirty="0"/>
          </a:p>
        </p:txBody>
      </p:sp>
      <p:sp>
        <p:nvSpPr>
          <p:cNvPr id="3" name="Content Placeholder 2"/>
          <p:cNvSpPr>
            <a:spLocks noGrp="1"/>
          </p:cNvSpPr>
          <p:nvPr>
            <p:ph idx="1"/>
          </p:nvPr>
        </p:nvSpPr>
        <p:spPr/>
        <p:txBody>
          <a:bodyPr/>
          <a:lstStyle/>
          <a:p>
            <a:r>
              <a:rPr lang="en-US" b="1" dirty="0" smtClean="0"/>
              <a:t>What:</a:t>
            </a:r>
            <a:r>
              <a:rPr lang="en-US" dirty="0" smtClean="0"/>
              <a:t> The GASB has proposed revisions to existing standards on lease accounting and financial reporting (primarily NCGA Statement 5 &amp; GASB Statement 13)</a:t>
            </a:r>
          </a:p>
          <a:p>
            <a:r>
              <a:rPr lang="en-US" b="1" dirty="0" smtClean="0"/>
              <a:t>Why:</a:t>
            </a:r>
            <a:r>
              <a:rPr lang="en-US" dirty="0" smtClean="0"/>
              <a:t> </a:t>
            </a:r>
            <a:r>
              <a:rPr lang="en-US" dirty="0"/>
              <a:t>T</a:t>
            </a:r>
            <a:r>
              <a:rPr lang="en-US" dirty="0" smtClean="0"/>
              <a:t>he existing standards have been in effect for decades without review to determine if they remain appropriate and continue to result in useful information; FASB and IASB have been conducting a joint project to update their lease standards; opportunity to increase comparability and usefulness of information and reduce complexity for preparers</a:t>
            </a:r>
          </a:p>
          <a:p>
            <a:r>
              <a:rPr lang="en-US" b="1" dirty="0" smtClean="0"/>
              <a:t>When:</a:t>
            </a:r>
            <a:r>
              <a:rPr lang="en-US" dirty="0" smtClean="0"/>
              <a:t> Preliminary Views issued for public comment in November 2014; comment deadline was March 6, 2015; Public Hearings were conducted in April 2015 </a:t>
            </a:r>
            <a:endParaRPr lang="en-US" dirty="0"/>
          </a:p>
        </p:txBody>
      </p:sp>
      <p:sp>
        <p:nvSpPr>
          <p:cNvPr id="5" name="Slide Number Placeholder 4"/>
          <p:cNvSpPr>
            <a:spLocks noGrp="1"/>
          </p:cNvSpPr>
          <p:nvPr>
            <p:ph type="sldNum" sz="quarter" idx="12"/>
          </p:nvPr>
        </p:nvSpPr>
        <p:spPr/>
        <p:txBody>
          <a:bodyPr/>
          <a:lstStyle/>
          <a:p>
            <a:fld id="{B678A430-2B5E-9C4F-A94E-0139B75F11B5}" type="slidenum">
              <a:rPr lang="en-US" smtClean="0"/>
              <a:pPr/>
              <a:t>60</a:t>
            </a:fld>
            <a:endParaRPr lang="en-US" dirty="0"/>
          </a:p>
        </p:txBody>
      </p:sp>
    </p:spTree>
    <p:extLst>
      <p:ext uri="{BB962C8B-B14F-4D97-AF65-F5344CB8AC3E}">
        <p14:creationId xmlns:p14="http://schemas.microsoft.com/office/powerpoint/2010/main" xmlns="" val="22958108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2613" y="1281830"/>
            <a:ext cx="8561387" cy="4995087"/>
          </a:xfrm>
        </p:spPr>
        <p:txBody>
          <a:bodyPr/>
          <a:lstStyle/>
          <a:p>
            <a:pPr lvl="1">
              <a:spcAft>
                <a:spcPts val="1200"/>
              </a:spcAft>
            </a:pPr>
            <a:r>
              <a:rPr lang="en-US" dirty="0" smtClean="0"/>
              <a:t>Applied to any contract that meets the definition of a lease: </a:t>
            </a:r>
            <a:r>
              <a:rPr lang="en-US" sz="2400" dirty="0" smtClean="0">
                <a:solidFill>
                  <a:schemeClr val="tx1"/>
                </a:solidFill>
                <a:cs typeface="Times New Roman" panose="02020603050405020304" pitchFamily="18" charset="0"/>
              </a:rPr>
              <a:t>“</a:t>
            </a:r>
            <a:r>
              <a:rPr lang="en-US" sz="2400" dirty="0">
                <a:solidFill>
                  <a:schemeClr val="tx1"/>
                </a:solidFill>
                <a:cs typeface="Times New Roman" panose="02020603050405020304" pitchFamily="18" charset="0"/>
              </a:rPr>
              <a:t>A lease is a contract that conveys the right to use a nonfinancial asset (the underlying asset) for a period of time in an exchange or exchange-like transaction.</a:t>
            </a:r>
            <a:r>
              <a:rPr lang="en-US" sz="2400" dirty="0" smtClean="0">
                <a:solidFill>
                  <a:schemeClr val="tx1"/>
                </a:solidFill>
                <a:cs typeface="Times New Roman" panose="02020603050405020304" pitchFamily="18" charset="0"/>
              </a:rPr>
              <a:t>”</a:t>
            </a:r>
          </a:p>
          <a:p>
            <a:pPr lvl="1">
              <a:spcAft>
                <a:spcPts val="1200"/>
              </a:spcAft>
            </a:pPr>
            <a:r>
              <a:rPr lang="en-US" dirty="0"/>
              <a:t>All leases are financings of the right to use an underlying asset </a:t>
            </a:r>
            <a:endParaRPr lang="en-US" dirty="0" smtClean="0"/>
          </a:p>
          <a:p>
            <a:pPr lvl="2">
              <a:spcAft>
                <a:spcPts val="1200"/>
              </a:spcAft>
            </a:pPr>
            <a:r>
              <a:rPr lang="en-US" dirty="0"/>
              <a:t>Therefore, single approach applied to accounting for all </a:t>
            </a:r>
            <a:r>
              <a:rPr lang="en-US" dirty="0" smtClean="0"/>
              <a:t>leases except short-term leases</a:t>
            </a:r>
            <a:endParaRPr lang="en-US" dirty="0"/>
          </a:p>
        </p:txBody>
      </p:sp>
      <p:sp>
        <p:nvSpPr>
          <p:cNvPr id="3" name="Title 2"/>
          <p:cNvSpPr>
            <a:spLocks noGrp="1"/>
          </p:cNvSpPr>
          <p:nvPr>
            <p:ph type="title"/>
          </p:nvPr>
        </p:nvSpPr>
        <p:spPr>
          <a:xfrm>
            <a:off x="236078" y="376332"/>
            <a:ext cx="8907921" cy="905498"/>
          </a:xfrm>
        </p:spPr>
        <p:txBody>
          <a:bodyPr/>
          <a:lstStyle/>
          <a:p>
            <a:r>
              <a:rPr lang="en-US" dirty="0" smtClean="0"/>
              <a:t>Scope and Approach</a:t>
            </a:r>
            <a:endParaRPr lang="en-US" dirty="0"/>
          </a:p>
        </p:txBody>
      </p:sp>
      <p:sp>
        <p:nvSpPr>
          <p:cNvPr id="4" name="Slide Number Placeholder 3"/>
          <p:cNvSpPr>
            <a:spLocks noGrp="1"/>
          </p:cNvSpPr>
          <p:nvPr>
            <p:ph type="sldNum" sz="quarter" idx="11"/>
          </p:nvPr>
        </p:nvSpPr>
        <p:spPr/>
        <p:txBody>
          <a:bodyPr/>
          <a:lstStyle/>
          <a:p>
            <a:pPr>
              <a:defRPr/>
            </a:pPr>
            <a:fld id="{E99B4265-B998-4734-8F0D-919E77C54A4D}" type="slidenum">
              <a:rPr lang="en-US" smtClean="0"/>
              <a:pPr>
                <a:defRPr/>
              </a:pPr>
              <a:t>61</a:t>
            </a:fld>
            <a:endParaRPr lang="en-US" dirty="0"/>
          </a:p>
        </p:txBody>
      </p:sp>
    </p:spTree>
    <p:extLst>
      <p:ext uri="{BB962C8B-B14F-4D97-AF65-F5344CB8AC3E}">
        <p14:creationId xmlns:p14="http://schemas.microsoft.com/office/powerpoint/2010/main" xmlns="" val="18498349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Reporting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782887116"/>
              </p:ext>
            </p:extLst>
          </p:nvPr>
        </p:nvGraphicFramePr>
        <p:xfrm>
          <a:off x="582611" y="1652588"/>
          <a:ext cx="8192272" cy="4394200"/>
        </p:xfrm>
        <a:graphic>
          <a:graphicData uri="http://schemas.openxmlformats.org/drawingml/2006/table">
            <a:tbl>
              <a:tblPr firstRow="1" bandRow="1">
                <a:tableStyleId>{5C22544A-7EE6-4342-B048-85BDC9FD1C3A}</a:tableStyleId>
              </a:tblPr>
              <a:tblGrid>
                <a:gridCol w="986130"/>
                <a:gridCol w="3110006"/>
                <a:gridCol w="2048068"/>
                <a:gridCol w="2048068"/>
              </a:tblGrid>
              <a:tr h="370840">
                <a:tc>
                  <a:txBody>
                    <a:bodyPr/>
                    <a:lstStyle/>
                    <a:p>
                      <a:endParaRPr lang="en-US" dirty="0"/>
                    </a:p>
                  </a:txBody>
                  <a:tcPr/>
                </a:tc>
                <a:tc>
                  <a:txBody>
                    <a:bodyPr/>
                    <a:lstStyle/>
                    <a:p>
                      <a:r>
                        <a:rPr lang="en-US" dirty="0" smtClean="0"/>
                        <a:t>Assets</a:t>
                      </a:r>
                      <a:endParaRPr lang="en-US" dirty="0"/>
                    </a:p>
                  </a:txBody>
                  <a:tcPr/>
                </a:tc>
                <a:tc>
                  <a:txBody>
                    <a:bodyPr/>
                    <a:lstStyle/>
                    <a:p>
                      <a:r>
                        <a:rPr lang="en-US" dirty="0" smtClean="0"/>
                        <a:t>Liability</a:t>
                      </a:r>
                      <a:endParaRPr lang="en-US" dirty="0"/>
                    </a:p>
                  </a:txBody>
                  <a:tcPr/>
                </a:tc>
                <a:tc>
                  <a:txBody>
                    <a:bodyPr/>
                    <a:lstStyle/>
                    <a:p>
                      <a:r>
                        <a:rPr lang="en-US" dirty="0" smtClean="0"/>
                        <a:t>Deferred Inflow</a:t>
                      </a:r>
                      <a:endParaRPr lang="en-US" dirty="0"/>
                    </a:p>
                  </a:txBody>
                  <a:tcPr/>
                </a:tc>
              </a:tr>
              <a:tr h="370840">
                <a:tc>
                  <a:txBody>
                    <a:bodyPr/>
                    <a:lstStyle/>
                    <a:p>
                      <a:r>
                        <a:rPr lang="en-US" b="1" dirty="0" smtClean="0"/>
                        <a:t>Lessee</a:t>
                      </a:r>
                      <a:endParaRPr lang="en-US" b="1" dirty="0"/>
                    </a:p>
                  </a:txBody>
                  <a:tcPr/>
                </a:tc>
                <a:tc>
                  <a:txBody>
                    <a:bodyPr/>
                    <a:lstStyle/>
                    <a:p>
                      <a:r>
                        <a:rPr lang="en-US" dirty="0" smtClean="0"/>
                        <a:t>Intangible asset (right to use leased asset)—value of lease liability plus prepayments and initial direct costs that are ancillary to place</a:t>
                      </a:r>
                      <a:r>
                        <a:rPr lang="en-US" baseline="0" dirty="0" smtClean="0"/>
                        <a:t> asset in use</a:t>
                      </a:r>
                      <a:endParaRPr lang="en-US" dirty="0"/>
                    </a:p>
                  </a:txBody>
                  <a:tcPr/>
                </a:tc>
                <a:tc>
                  <a:txBody>
                    <a:bodyPr/>
                    <a:lstStyle/>
                    <a:p>
                      <a:r>
                        <a:rPr lang="en-US" dirty="0" smtClean="0"/>
                        <a:t>Present</a:t>
                      </a:r>
                      <a:r>
                        <a:rPr lang="en-US" baseline="0" dirty="0" smtClean="0"/>
                        <a:t> value of future lease payments (incl. fixed payments, variable payments based on index or rate, probably residual guarantees, etc.)</a:t>
                      </a:r>
                      <a:endParaRPr lang="en-US" dirty="0"/>
                    </a:p>
                  </a:txBody>
                  <a:tcPr/>
                </a:tc>
                <a:tc>
                  <a:txBody>
                    <a:bodyPr/>
                    <a:lstStyle/>
                    <a:p>
                      <a:r>
                        <a:rPr lang="en-US" dirty="0" smtClean="0"/>
                        <a:t>NA</a:t>
                      </a:r>
                      <a:endParaRPr lang="en-US" dirty="0"/>
                    </a:p>
                  </a:txBody>
                  <a:tcPr/>
                </a:tc>
              </a:tr>
              <a:tr h="370840">
                <a:tc>
                  <a:txBody>
                    <a:bodyPr/>
                    <a:lstStyle/>
                    <a:p>
                      <a:r>
                        <a:rPr lang="en-US" b="1" dirty="0" smtClean="0"/>
                        <a:t>Lessor</a:t>
                      </a:r>
                      <a:endParaRPr lang="en-US" b="1" dirty="0"/>
                    </a:p>
                  </a:txBody>
                  <a:tcPr/>
                </a:tc>
                <a:tc>
                  <a:txBody>
                    <a:bodyPr/>
                    <a:lstStyle/>
                    <a:p>
                      <a:pPr marL="168275" indent="-168275">
                        <a:buFont typeface="Arial" panose="020B0604020202020204" pitchFamily="34" charset="0"/>
                        <a:buChar char="•"/>
                      </a:pPr>
                      <a:r>
                        <a:rPr lang="en-US" dirty="0" smtClean="0"/>
                        <a:t>Lease receivable (including same items as lessee liability)</a:t>
                      </a:r>
                    </a:p>
                    <a:p>
                      <a:pPr marL="168275" indent="-168275">
                        <a:buFont typeface="Arial" panose="020B0604020202020204" pitchFamily="34" charset="0"/>
                        <a:buChar char="•"/>
                      </a:pPr>
                      <a:r>
                        <a:rPr lang="en-US" dirty="0" smtClean="0"/>
                        <a:t>Continue to report leased asset</a:t>
                      </a:r>
                      <a:endParaRPr lang="en-US" dirty="0"/>
                    </a:p>
                  </a:txBody>
                  <a:tcPr/>
                </a:tc>
                <a:tc>
                  <a:txBody>
                    <a:bodyPr/>
                    <a:lstStyle/>
                    <a:p>
                      <a:r>
                        <a:rPr lang="en-US" dirty="0" smtClean="0"/>
                        <a:t>NA</a:t>
                      </a:r>
                      <a:endParaRPr lang="en-US" dirty="0"/>
                    </a:p>
                  </a:txBody>
                  <a:tcPr/>
                </a:tc>
                <a:tc>
                  <a:txBody>
                    <a:bodyPr/>
                    <a:lstStyle/>
                    <a:p>
                      <a:r>
                        <a:rPr lang="en-US" dirty="0" smtClean="0"/>
                        <a:t>Equal to lease receivable </a:t>
                      </a:r>
                      <a:r>
                        <a:rPr lang="en-US" i="0" dirty="0" smtClean="0"/>
                        <a:t>plus any cash received up front</a:t>
                      </a:r>
                      <a:endParaRPr lang="en-US" i="0" dirty="0"/>
                    </a:p>
                  </a:txBody>
                  <a:tcPr/>
                </a:tc>
              </a:tr>
            </a:tbl>
          </a:graphicData>
        </a:graphic>
      </p:graphicFrame>
      <p:sp>
        <p:nvSpPr>
          <p:cNvPr id="5" name="Slide Number Placeholder 4"/>
          <p:cNvSpPr>
            <a:spLocks noGrp="1"/>
          </p:cNvSpPr>
          <p:nvPr>
            <p:ph type="sldNum" sz="quarter" idx="12"/>
          </p:nvPr>
        </p:nvSpPr>
        <p:spPr/>
        <p:txBody>
          <a:bodyPr/>
          <a:lstStyle/>
          <a:p>
            <a:fld id="{B678A430-2B5E-9C4F-A94E-0139B75F11B5}" type="slidenum">
              <a:rPr lang="en-US" smtClean="0"/>
              <a:pPr/>
              <a:t>62</a:t>
            </a:fld>
            <a:endParaRPr lang="en-US" dirty="0"/>
          </a:p>
        </p:txBody>
      </p:sp>
    </p:spTree>
    <p:extLst>
      <p:ext uri="{BB962C8B-B14F-4D97-AF65-F5344CB8AC3E}">
        <p14:creationId xmlns:p14="http://schemas.microsoft.com/office/powerpoint/2010/main" xmlns="" val="38698766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Subsequent Reporting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228399157"/>
              </p:ext>
            </p:extLst>
          </p:nvPr>
        </p:nvGraphicFramePr>
        <p:xfrm>
          <a:off x="582613" y="1340584"/>
          <a:ext cx="8368440" cy="4798498"/>
        </p:xfrm>
        <a:graphic>
          <a:graphicData uri="http://schemas.openxmlformats.org/drawingml/2006/table">
            <a:tbl>
              <a:tblPr firstRow="1" bandRow="1">
                <a:tableStyleId>{5C22544A-7EE6-4342-B048-85BDC9FD1C3A}</a:tableStyleId>
              </a:tblPr>
              <a:tblGrid>
                <a:gridCol w="991210"/>
                <a:gridCol w="4315249"/>
                <a:gridCol w="1551963"/>
                <a:gridCol w="1510018"/>
              </a:tblGrid>
              <a:tr h="622458">
                <a:tc>
                  <a:txBody>
                    <a:bodyPr/>
                    <a:lstStyle/>
                    <a:p>
                      <a:endParaRPr lang="en-US" dirty="0"/>
                    </a:p>
                  </a:txBody>
                  <a:tcPr/>
                </a:tc>
                <a:tc>
                  <a:txBody>
                    <a:bodyPr/>
                    <a:lstStyle/>
                    <a:p>
                      <a:r>
                        <a:rPr lang="en-US" dirty="0" smtClean="0"/>
                        <a:t>Assets</a:t>
                      </a:r>
                      <a:endParaRPr lang="en-US" dirty="0"/>
                    </a:p>
                  </a:txBody>
                  <a:tcPr/>
                </a:tc>
                <a:tc>
                  <a:txBody>
                    <a:bodyPr/>
                    <a:lstStyle/>
                    <a:p>
                      <a:r>
                        <a:rPr lang="en-US" dirty="0" smtClean="0"/>
                        <a:t>Liability</a:t>
                      </a:r>
                      <a:endParaRPr lang="en-US" dirty="0"/>
                    </a:p>
                  </a:txBody>
                  <a:tcPr/>
                </a:tc>
                <a:tc>
                  <a:txBody>
                    <a:bodyPr/>
                    <a:lstStyle/>
                    <a:p>
                      <a:r>
                        <a:rPr lang="en-US" dirty="0" smtClean="0"/>
                        <a:t>Deferred Inflow</a:t>
                      </a:r>
                      <a:endParaRPr lang="en-US" dirty="0"/>
                    </a:p>
                  </a:txBody>
                  <a:tcPr/>
                </a:tc>
              </a:tr>
              <a:tr h="1689529">
                <a:tc>
                  <a:txBody>
                    <a:bodyPr/>
                    <a:lstStyle/>
                    <a:p>
                      <a:r>
                        <a:rPr lang="en-US" dirty="0" smtClean="0"/>
                        <a:t>Lessee</a:t>
                      </a:r>
                      <a:endParaRPr lang="en-US" dirty="0"/>
                    </a:p>
                  </a:txBody>
                  <a:tcPr/>
                </a:tc>
                <a:tc>
                  <a:txBody>
                    <a:bodyPr/>
                    <a:lstStyle/>
                    <a:p>
                      <a:r>
                        <a:rPr lang="en-US" dirty="0" smtClean="0"/>
                        <a:t>Amortize over shorter of useful life or lease term</a:t>
                      </a:r>
                      <a:endParaRPr lang="en-US" dirty="0"/>
                    </a:p>
                  </a:txBody>
                  <a:tcPr/>
                </a:tc>
                <a:tc>
                  <a:txBody>
                    <a:bodyPr/>
                    <a:lstStyle/>
                    <a:p>
                      <a:r>
                        <a:rPr lang="en-US" dirty="0" smtClean="0"/>
                        <a:t>Reduce by lease payments (less amount of interest expense)</a:t>
                      </a:r>
                      <a:endParaRPr lang="en-US" dirty="0"/>
                    </a:p>
                  </a:txBody>
                  <a:tcPr/>
                </a:tc>
                <a:tc>
                  <a:txBody>
                    <a:bodyPr/>
                    <a:lstStyle/>
                    <a:p>
                      <a:r>
                        <a:rPr lang="en-US" dirty="0" smtClean="0"/>
                        <a:t>NA</a:t>
                      </a:r>
                      <a:endParaRPr lang="en-US" dirty="0"/>
                    </a:p>
                  </a:txBody>
                  <a:tcPr/>
                </a:tc>
              </a:tr>
              <a:tr h="2421058">
                <a:tc>
                  <a:txBody>
                    <a:bodyPr/>
                    <a:lstStyle/>
                    <a:p>
                      <a:r>
                        <a:rPr lang="en-US" dirty="0" smtClean="0"/>
                        <a:t>Lessor</a:t>
                      </a:r>
                      <a:endParaRPr lang="en-US" dirty="0"/>
                    </a:p>
                  </a:txBody>
                  <a:tcPr/>
                </a:tc>
                <a:tc>
                  <a:txBody>
                    <a:bodyPr/>
                    <a:lstStyle/>
                    <a:p>
                      <a:pPr marL="168275" indent="-168275">
                        <a:buFont typeface="Arial" panose="020B0604020202020204" pitchFamily="34" charset="0"/>
                        <a:buChar char="•"/>
                      </a:pPr>
                      <a:r>
                        <a:rPr lang="en-US" dirty="0" smtClean="0"/>
                        <a:t>Depreciate leased asset (unless indefinite life or required to be returned in its original or enhanced condition)</a:t>
                      </a:r>
                    </a:p>
                    <a:p>
                      <a:pPr marL="168275" indent="-168275">
                        <a:buFont typeface="Arial" panose="020B0604020202020204" pitchFamily="34" charset="0"/>
                        <a:buChar char="•"/>
                      </a:pPr>
                      <a:r>
                        <a:rPr lang="en-US" dirty="0" smtClean="0"/>
                        <a:t>Reduce receivable by lease payments (less payment needed to cover accrued interest)</a:t>
                      </a:r>
                    </a:p>
                    <a:p>
                      <a:pPr marL="168275" indent="-168275">
                        <a:buFont typeface="Arial" panose="020B0604020202020204" pitchFamily="34" charset="0"/>
                        <a:buChar char="•"/>
                      </a:pPr>
                      <a:r>
                        <a:rPr lang="en-US" dirty="0" smtClean="0"/>
                        <a:t>Amortize discount over term of the receivable</a:t>
                      </a:r>
                      <a:endParaRPr lang="en-US" dirty="0"/>
                    </a:p>
                  </a:txBody>
                  <a:tcPr/>
                </a:tc>
                <a:tc>
                  <a:txBody>
                    <a:bodyPr/>
                    <a:lstStyle/>
                    <a:p>
                      <a:r>
                        <a:rPr lang="en-US" dirty="0" smtClean="0"/>
                        <a:t>NA</a:t>
                      </a:r>
                      <a:endParaRPr lang="en-US" dirty="0"/>
                    </a:p>
                  </a:txBody>
                  <a:tcPr/>
                </a:tc>
                <a:tc>
                  <a:txBody>
                    <a:bodyPr/>
                    <a:lstStyle/>
                    <a:p>
                      <a:r>
                        <a:rPr lang="en-US" dirty="0" smtClean="0"/>
                        <a:t>Recognize revenue over the lease term on a systematic and rational basis</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B678A430-2B5E-9C4F-A94E-0139B75F11B5}" type="slidenum">
              <a:rPr lang="en-US" smtClean="0"/>
              <a:pPr/>
              <a:t>63</a:t>
            </a:fld>
            <a:endParaRPr lang="en-US" dirty="0"/>
          </a:p>
        </p:txBody>
      </p:sp>
    </p:spTree>
    <p:extLst>
      <p:ext uri="{BB962C8B-B14F-4D97-AF65-F5344CB8AC3E}">
        <p14:creationId xmlns:p14="http://schemas.microsoft.com/office/powerpoint/2010/main" xmlns="" val="41369432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Short-Term Leases</a:t>
            </a:r>
            <a:endParaRPr lang="en-US" dirty="0"/>
          </a:p>
        </p:txBody>
      </p:sp>
      <p:sp>
        <p:nvSpPr>
          <p:cNvPr id="3" name="Content Placeholder 2"/>
          <p:cNvSpPr>
            <a:spLocks noGrp="1"/>
          </p:cNvSpPr>
          <p:nvPr>
            <p:ph idx="1"/>
          </p:nvPr>
        </p:nvSpPr>
        <p:spPr/>
        <p:txBody>
          <a:bodyPr/>
          <a:lstStyle/>
          <a:p>
            <a:pPr>
              <a:spcAft>
                <a:spcPts val="600"/>
              </a:spcAft>
            </a:pPr>
            <a:r>
              <a:rPr lang="en-US" dirty="0" smtClean="0">
                <a:solidFill>
                  <a:schemeClr val="tx1"/>
                </a:solidFill>
              </a:rPr>
              <a:t>At beginning </a:t>
            </a:r>
            <a:r>
              <a:rPr lang="en-US" dirty="0">
                <a:solidFill>
                  <a:schemeClr val="tx1"/>
                </a:solidFill>
              </a:rPr>
              <a:t>of </a:t>
            </a:r>
            <a:r>
              <a:rPr lang="en-US" dirty="0" smtClean="0">
                <a:solidFill>
                  <a:schemeClr val="tx1"/>
                </a:solidFill>
              </a:rPr>
              <a:t>lease</a:t>
            </a:r>
            <a:r>
              <a:rPr lang="en-US" dirty="0">
                <a:solidFill>
                  <a:schemeClr val="tx1"/>
                </a:solidFill>
              </a:rPr>
              <a:t>, </a:t>
            </a:r>
            <a:r>
              <a:rPr lang="en-US" dirty="0" smtClean="0">
                <a:solidFill>
                  <a:schemeClr val="tx1"/>
                </a:solidFill>
              </a:rPr>
              <a:t>maximum </a:t>
            </a:r>
            <a:r>
              <a:rPr lang="en-US" dirty="0">
                <a:solidFill>
                  <a:schemeClr val="tx1"/>
                </a:solidFill>
              </a:rPr>
              <a:t>possible term under the </a:t>
            </a:r>
            <a:r>
              <a:rPr lang="en-US" dirty="0" smtClean="0">
                <a:solidFill>
                  <a:schemeClr val="tx1"/>
                </a:solidFill>
              </a:rPr>
              <a:t>contract is 12 months or less </a:t>
            </a:r>
          </a:p>
          <a:p>
            <a:r>
              <a:rPr lang="en-US" dirty="0"/>
              <a:t>Lessees </a:t>
            </a:r>
            <a:r>
              <a:rPr lang="en-US" dirty="0" smtClean="0">
                <a:solidFill>
                  <a:schemeClr val="tx1"/>
                </a:solidFill>
              </a:rPr>
              <a:t>recogniz</a:t>
            </a:r>
            <a:r>
              <a:rPr lang="en-US" dirty="0"/>
              <a:t>e</a:t>
            </a:r>
            <a:r>
              <a:rPr lang="en-US" dirty="0" smtClean="0">
                <a:solidFill>
                  <a:schemeClr val="tx1"/>
                </a:solidFill>
              </a:rPr>
              <a:t> </a:t>
            </a:r>
            <a:r>
              <a:rPr lang="en-US" dirty="0">
                <a:solidFill>
                  <a:schemeClr val="tx1"/>
                </a:solidFill>
              </a:rPr>
              <a:t>expenses/expenditures based on the terms of the contract</a:t>
            </a:r>
          </a:p>
          <a:p>
            <a:pPr lvl="1"/>
            <a:r>
              <a:rPr lang="en-US" dirty="0"/>
              <a:t>Do not recognize assets or liabilities associated with the right to use the underlying asset for short-term leases</a:t>
            </a:r>
          </a:p>
          <a:p>
            <a:pPr lvl="1"/>
            <a:r>
              <a:rPr lang="en-US" dirty="0"/>
              <a:t>Disclose short-term leases expense/expenditure recognized during the reporting period</a:t>
            </a:r>
          </a:p>
          <a:p>
            <a:r>
              <a:rPr lang="en-US" dirty="0"/>
              <a:t>Lessors</a:t>
            </a:r>
            <a:r>
              <a:rPr lang="en-US" b="1" dirty="0"/>
              <a:t> </a:t>
            </a:r>
            <a:r>
              <a:rPr lang="en-US" dirty="0" smtClean="0">
                <a:solidFill>
                  <a:schemeClr val="tx1"/>
                </a:solidFill>
              </a:rPr>
              <a:t>recognize lease </a:t>
            </a:r>
            <a:r>
              <a:rPr lang="en-US" dirty="0">
                <a:solidFill>
                  <a:schemeClr val="tx1"/>
                </a:solidFill>
              </a:rPr>
              <a:t>payments </a:t>
            </a:r>
            <a:r>
              <a:rPr lang="en-US" dirty="0" smtClean="0">
                <a:solidFill>
                  <a:schemeClr val="tx1"/>
                </a:solidFill>
              </a:rPr>
              <a:t>as </a:t>
            </a:r>
            <a:r>
              <a:rPr lang="en-US" dirty="0">
                <a:solidFill>
                  <a:schemeClr val="tx1"/>
                </a:solidFill>
              </a:rPr>
              <a:t>revenue based on the terms of the contract </a:t>
            </a:r>
          </a:p>
          <a:p>
            <a:pPr lvl="1"/>
            <a:r>
              <a:rPr lang="en-US" dirty="0"/>
              <a:t>Do not recognize receivables or deferred inflows associated with the </a:t>
            </a:r>
            <a:r>
              <a:rPr lang="en-US" dirty="0" smtClean="0"/>
              <a:t>lease</a:t>
            </a:r>
            <a:endParaRPr lang="en-US" dirty="0"/>
          </a:p>
        </p:txBody>
      </p:sp>
      <p:sp>
        <p:nvSpPr>
          <p:cNvPr id="5" name="Slide Number Placeholder 4"/>
          <p:cNvSpPr>
            <a:spLocks noGrp="1"/>
          </p:cNvSpPr>
          <p:nvPr>
            <p:ph type="sldNum" sz="quarter" idx="12"/>
          </p:nvPr>
        </p:nvSpPr>
        <p:spPr/>
        <p:txBody>
          <a:bodyPr/>
          <a:lstStyle/>
          <a:p>
            <a:fld id="{8EDC38AE-20C7-40FD-B53A-27D883917EA3}" type="slidenum">
              <a:rPr lang="en-US" smtClean="0"/>
              <a:pPr/>
              <a:t>64</a:t>
            </a:fld>
            <a:endParaRPr lang="en-US" dirty="0"/>
          </a:p>
        </p:txBody>
      </p:sp>
    </p:spTree>
    <p:extLst>
      <p:ext uri="{BB962C8B-B14F-4D97-AF65-F5344CB8AC3E}">
        <p14:creationId xmlns:p14="http://schemas.microsoft.com/office/powerpoint/2010/main" xmlns="" val="884523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029783133"/>
              </p:ext>
            </p:extLst>
          </p:nvPr>
        </p:nvGraphicFramePr>
        <p:xfrm>
          <a:off x="381000" y="1447800"/>
          <a:ext cx="8229600" cy="3313722"/>
        </p:xfrm>
        <a:graphic>
          <a:graphicData uri="http://schemas.openxmlformats.org/drawingml/2006/table">
            <a:tbl>
              <a:tblPr firstRow="1" bandRow="1">
                <a:tableStyleId>{5C22544A-7EE6-4342-B048-85BDC9FD1C3A}</a:tableStyleId>
              </a:tblPr>
              <a:tblGrid>
                <a:gridCol w="4114800"/>
                <a:gridCol w="4114800"/>
              </a:tblGrid>
              <a:tr h="552287">
                <a:tc gridSpan="2">
                  <a:txBody>
                    <a:bodyPr/>
                    <a:lstStyle/>
                    <a:p>
                      <a:pPr algn="ctr"/>
                      <a:endParaRPr lang="en-US" b="1" u="sng" dirty="0"/>
                    </a:p>
                  </a:txBody>
                  <a:tcPr/>
                </a:tc>
                <a:tc hMerge="1">
                  <a:txBody>
                    <a:bodyPr/>
                    <a:lstStyle/>
                    <a:p>
                      <a:endParaRPr lang="en-US" dirty="0"/>
                    </a:p>
                  </a:txBody>
                  <a:tcPr/>
                </a:tc>
              </a:tr>
              <a:tr h="552287">
                <a:tc>
                  <a:txBody>
                    <a:bodyPr/>
                    <a:lstStyle/>
                    <a:p>
                      <a:pPr algn="ctr"/>
                      <a:r>
                        <a:rPr lang="en-US" dirty="0" smtClean="0"/>
                        <a:t>Pre-Agenda</a:t>
                      </a:r>
                      <a:r>
                        <a:rPr lang="en-US" baseline="0" dirty="0" smtClean="0"/>
                        <a:t> R</a:t>
                      </a:r>
                      <a:r>
                        <a:rPr lang="en-US" dirty="0" smtClean="0"/>
                        <a:t>esearch Started</a:t>
                      </a:r>
                      <a:endParaRPr lang="en-US" dirty="0"/>
                    </a:p>
                  </a:txBody>
                  <a:tcPr/>
                </a:tc>
                <a:tc>
                  <a:txBody>
                    <a:bodyPr/>
                    <a:lstStyle/>
                    <a:p>
                      <a:pPr algn="ctr"/>
                      <a:r>
                        <a:rPr lang="en-US" dirty="0" smtClean="0"/>
                        <a:t>April 2011</a:t>
                      </a:r>
                      <a:endParaRPr lang="en-US" dirty="0"/>
                    </a:p>
                  </a:txBody>
                  <a:tcPr/>
                </a:tc>
              </a:tr>
              <a:tr h="552287">
                <a:tc>
                  <a:txBody>
                    <a:bodyPr/>
                    <a:lstStyle/>
                    <a:p>
                      <a:pPr algn="ctr"/>
                      <a:r>
                        <a:rPr lang="en-US" dirty="0" smtClean="0"/>
                        <a:t>Added to Current Technical Agenda </a:t>
                      </a:r>
                      <a:endParaRPr lang="en-US" dirty="0"/>
                    </a:p>
                  </a:txBody>
                  <a:tcPr/>
                </a:tc>
                <a:tc>
                  <a:txBody>
                    <a:bodyPr/>
                    <a:lstStyle/>
                    <a:p>
                      <a:pPr algn="ctr"/>
                      <a:r>
                        <a:rPr lang="en-US" dirty="0" smtClean="0"/>
                        <a:t>April 2013</a:t>
                      </a:r>
                      <a:endParaRPr lang="en-US" dirty="0"/>
                    </a:p>
                  </a:txBody>
                  <a:tcPr/>
                </a:tc>
              </a:tr>
              <a:tr h="552287">
                <a:tc>
                  <a:txBody>
                    <a:bodyPr/>
                    <a:lstStyle/>
                    <a:p>
                      <a:pPr algn="ctr"/>
                      <a:r>
                        <a:rPr lang="en-US" dirty="0" smtClean="0"/>
                        <a:t>Preliminary Views Approved</a:t>
                      </a:r>
                      <a:endParaRPr lang="en-US" dirty="0"/>
                    </a:p>
                  </a:txBody>
                  <a:tcPr/>
                </a:tc>
                <a:tc>
                  <a:txBody>
                    <a:bodyPr/>
                    <a:lstStyle/>
                    <a:p>
                      <a:pPr algn="ctr"/>
                      <a:r>
                        <a:rPr lang="en-US" dirty="0" smtClean="0"/>
                        <a:t>November 2014</a:t>
                      </a:r>
                      <a:endParaRPr lang="en-US" dirty="0"/>
                    </a:p>
                  </a:txBody>
                  <a:tcPr/>
                </a:tc>
              </a:tr>
              <a:tr h="552287">
                <a:tc>
                  <a:txBody>
                    <a:bodyPr/>
                    <a:lstStyle/>
                    <a:p>
                      <a:pPr algn="ctr"/>
                      <a:r>
                        <a:rPr lang="en-US" dirty="0" smtClean="0"/>
                        <a:t>Exposure</a:t>
                      </a:r>
                      <a:r>
                        <a:rPr lang="en-US" baseline="0" dirty="0" smtClean="0"/>
                        <a:t> Draft Expected</a:t>
                      </a:r>
                      <a:endParaRPr lang="en-US" dirty="0"/>
                    </a:p>
                  </a:txBody>
                  <a:tcPr/>
                </a:tc>
                <a:tc>
                  <a:txBody>
                    <a:bodyPr/>
                    <a:lstStyle/>
                    <a:p>
                      <a:pPr algn="ctr"/>
                      <a:r>
                        <a:rPr lang="en-US" dirty="0" smtClean="0"/>
                        <a:t>January 2016</a:t>
                      </a:r>
                      <a:endParaRPr lang="en-US" dirty="0"/>
                    </a:p>
                  </a:txBody>
                  <a:tcPr/>
                </a:tc>
              </a:tr>
              <a:tr h="552287">
                <a:tc>
                  <a:txBody>
                    <a:bodyPr/>
                    <a:lstStyle/>
                    <a:p>
                      <a:pPr algn="ctr"/>
                      <a:r>
                        <a:rPr lang="en-US" dirty="0" smtClean="0"/>
                        <a:t>Final Statement Expected</a:t>
                      </a:r>
                      <a:endParaRPr lang="en-US" dirty="0"/>
                    </a:p>
                  </a:txBody>
                  <a:tcPr/>
                </a:tc>
                <a:tc>
                  <a:txBody>
                    <a:bodyPr/>
                    <a:lstStyle/>
                    <a:p>
                      <a:pPr algn="ctr"/>
                      <a:r>
                        <a:rPr lang="en-US" dirty="0" smtClean="0"/>
                        <a:t>November 2016</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8EDC38AE-20C7-40FD-B53A-27D883917EA3}" type="slidenum">
              <a:rPr lang="en-US" smtClean="0"/>
              <a:pPr/>
              <a:t>65</a:t>
            </a:fld>
            <a:endParaRPr lang="en-US" dirty="0"/>
          </a:p>
        </p:txBody>
      </p:sp>
    </p:spTree>
    <p:extLst>
      <p:ext uri="{BB962C8B-B14F-4D97-AF65-F5344CB8AC3E}">
        <p14:creationId xmlns:p14="http://schemas.microsoft.com/office/powerpoint/2010/main" xmlns="" val="34539152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7197" y="1406068"/>
            <a:ext cx="8206476" cy="1433285"/>
          </a:xfrm>
        </p:spPr>
        <p:txBody>
          <a:bodyPr/>
          <a:lstStyle/>
          <a:p>
            <a:r>
              <a:rPr lang="en-US" dirty="0" smtClean="0"/>
              <a:t>Fiduciary Responsibilities</a:t>
            </a:r>
            <a:endParaRPr lang="en-US" dirty="0"/>
          </a:p>
        </p:txBody>
      </p:sp>
      <p:sp>
        <p:nvSpPr>
          <p:cNvPr id="3" name="Slide Number Placeholder 2"/>
          <p:cNvSpPr>
            <a:spLocks noGrp="1"/>
          </p:cNvSpPr>
          <p:nvPr>
            <p:ph type="sldNum" sz="quarter" idx="4"/>
          </p:nvPr>
        </p:nvSpPr>
        <p:spPr/>
        <p:txBody>
          <a:bodyPr/>
          <a:lstStyle/>
          <a:p>
            <a:fld id="{B8C3CD40-D32D-4A66-9ED6-B023972553E0}" type="slidenum">
              <a:rPr lang="en-US" smtClean="0"/>
              <a:pPr/>
              <a:t>66</a:t>
            </a:fld>
            <a:endParaRPr lang="en-US" dirty="0"/>
          </a:p>
        </p:txBody>
      </p:sp>
    </p:spTree>
    <p:extLst>
      <p:ext uri="{BB962C8B-B14F-4D97-AF65-F5344CB8AC3E}">
        <p14:creationId xmlns:p14="http://schemas.microsoft.com/office/powerpoint/2010/main" xmlns="" val="37448360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Preliminary Views on Fiduciary Responsibilities</a:t>
            </a:r>
            <a:endParaRPr lang="en-US" dirty="0"/>
          </a:p>
        </p:txBody>
      </p:sp>
      <p:sp>
        <p:nvSpPr>
          <p:cNvPr id="3" name="Content Placeholder 2"/>
          <p:cNvSpPr>
            <a:spLocks noGrp="1"/>
          </p:cNvSpPr>
          <p:nvPr>
            <p:ph idx="1"/>
          </p:nvPr>
        </p:nvSpPr>
        <p:spPr/>
        <p:txBody>
          <a:bodyPr/>
          <a:lstStyle/>
          <a:p>
            <a:r>
              <a:rPr lang="en-US" b="1" dirty="0" smtClean="0"/>
              <a:t>What:</a:t>
            </a:r>
            <a:r>
              <a:rPr lang="en-US" dirty="0" smtClean="0"/>
              <a:t> The GASB has proposed standards that clarify when a government has a fiduciary responsibility and is required to present fiduciary fund financial statements</a:t>
            </a:r>
          </a:p>
          <a:p>
            <a:r>
              <a:rPr lang="en-US" b="1" dirty="0" smtClean="0"/>
              <a:t>Why:</a:t>
            </a:r>
            <a:r>
              <a:rPr lang="en-US" dirty="0" smtClean="0"/>
              <a:t> Existing standards require reporting of fiduciary responsibilities but do not define what they are; use of private-purpose trust funds and agency funds is inconsistent; business-type activities are uncertain about how to report fiduciary activities</a:t>
            </a:r>
          </a:p>
          <a:p>
            <a:r>
              <a:rPr lang="en-US" b="1" dirty="0" smtClean="0"/>
              <a:t>When:</a:t>
            </a:r>
            <a:r>
              <a:rPr lang="en-US" dirty="0" smtClean="0"/>
              <a:t> Preliminary Views issued for public comment in November 2014; comment deadline was March 6, 2015; Public Hearings were conducted in April 2015 </a:t>
            </a:r>
            <a:endParaRPr lang="en-US" dirty="0"/>
          </a:p>
        </p:txBody>
      </p:sp>
      <p:sp>
        <p:nvSpPr>
          <p:cNvPr id="5" name="Slide Number Placeholder 4"/>
          <p:cNvSpPr>
            <a:spLocks noGrp="1"/>
          </p:cNvSpPr>
          <p:nvPr>
            <p:ph type="sldNum" sz="quarter" idx="12"/>
          </p:nvPr>
        </p:nvSpPr>
        <p:spPr/>
        <p:txBody>
          <a:bodyPr/>
          <a:lstStyle/>
          <a:p>
            <a:fld id="{B678A430-2B5E-9C4F-A94E-0139B75F11B5}" type="slidenum">
              <a:rPr lang="en-US" smtClean="0"/>
              <a:pPr/>
              <a:t>67</a:t>
            </a:fld>
            <a:endParaRPr lang="en-US" dirty="0"/>
          </a:p>
        </p:txBody>
      </p:sp>
    </p:spTree>
    <p:extLst>
      <p:ext uri="{BB962C8B-B14F-4D97-AF65-F5344CB8AC3E}">
        <p14:creationId xmlns:p14="http://schemas.microsoft.com/office/powerpoint/2010/main" xmlns="" val="35106213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79" y="533400"/>
            <a:ext cx="8907921" cy="1143000"/>
          </a:xfrm>
        </p:spPr>
        <p:txBody>
          <a:bodyPr/>
          <a:lstStyle/>
          <a:p>
            <a:r>
              <a:rPr lang="en-US" dirty="0" smtClean="0"/>
              <a:t>When </a:t>
            </a:r>
            <a:r>
              <a:rPr lang="en-US" dirty="0"/>
              <a:t>Is a Government a </a:t>
            </a:r>
            <a:r>
              <a:rPr lang="en-US" dirty="0" smtClean="0"/>
              <a:t>Fiduciary?</a:t>
            </a:r>
            <a:endParaRPr lang="en-US" dirty="0"/>
          </a:p>
        </p:txBody>
      </p:sp>
      <p:sp>
        <p:nvSpPr>
          <p:cNvPr id="3" name="Content Placeholder 2"/>
          <p:cNvSpPr>
            <a:spLocks noGrp="1"/>
          </p:cNvSpPr>
          <p:nvPr>
            <p:ph idx="1"/>
          </p:nvPr>
        </p:nvSpPr>
        <p:spPr>
          <a:xfrm>
            <a:off x="381000" y="1828800"/>
            <a:ext cx="8561387" cy="4267200"/>
          </a:xfrm>
        </p:spPr>
        <p:txBody>
          <a:bodyPr/>
          <a:lstStyle/>
          <a:p>
            <a:r>
              <a:rPr lang="en-US" dirty="0" smtClean="0"/>
              <a:t>A government is a fiduciary if it </a:t>
            </a:r>
            <a:r>
              <a:rPr lang="en-US" b="1" u="sng" dirty="0" smtClean="0"/>
              <a:t>controls</a:t>
            </a:r>
            <a:r>
              <a:rPr lang="en-US" dirty="0" smtClean="0"/>
              <a:t> assets in any of the following ways: </a:t>
            </a:r>
          </a:p>
          <a:p>
            <a:pPr lvl="1"/>
            <a:r>
              <a:rPr lang="en-US" dirty="0" smtClean="0"/>
              <a:t>From a pass-through grant for which the government does </a:t>
            </a:r>
            <a:r>
              <a:rPr lang="en-US" i="1" dirty="0" smtClean="0"/>
              <a:t>not </a:t>
            </a:r>
            <a:r>
              <a:rPr lang="en-US" dirty="0" smtClean="0"/>
              <a:t>have administrative or direct financial involvement</a:t>
            </a:r>
          </a:p>
          <a:p>
            <a:pPr lvl="1"/>
            <a:r>
              <a:rPr lang="en-US" dirty="0" smtClean="0"/>
              <a:t>In accordance with a trust agreement or equivalent arrangement in which the government itself is </a:t>
            </a:r>
            <a:r>
              <a:rPr lang="en-US" i="1" dirty="0" smtClean="0"/>
              <a:t>not </a:t>
            </a:r>
            <a:r>
              <a:rPr lang="en-US" dirty="0" smtClean="0"/>
              <a:t>a beneficiary</a:t>
            </a:r>
          </a:p>
          <a:p>
            <a:pPr lvl="1"/>
            <a:r>
              <a:rPr lang="en-US" dirty="0" smtClean="0"/>
              <a:t>For the benefit of individuals that are </a:t>
            </a:r>
            <a:r>
              <a:rPr lang="en-US" i="1" dirty="0" smtClean="0"/>
              <a:t>not </a:t>
            </a:r>
            <a:r>
              <a:rPr lang="en-US" dirty="0" smtClean="0"/>
              <a:t>required to be part of the citizenry as a condition of being a beneficiary, or organizations or other governments that are </a:t>
            </a:r>
            <a:r>
              <a:rPr lang="en-US" i="1" dirty="0" smtClean="0"/>
              <a:t>not </a:t>
            </a:r>
            <a:r>
              <a:rPr lang="en-US" dirty="0" smtClean="0"/>
              <a:t>part of the financial reporting entity</a:t>
            </a:r>
          </a:p>
        </p:txBody>
      </p:sp>
      <p:sp>
        <p:nvSpPr>
          <p:cNvPr id="5" name="Slide Number Placeholder 4"/>
          <p:cNvSpPr>
            <a:spLocks noGrp="1"/>
          </p:cNvSpPr>
          <p:nvPr>
            <p:ph type="sldNum" sz="quarter" idx="12"/>
          </p:nvPr>
        </p:nvSpPr>
        <p:spPr/>
        <p:txBody>
          <a:bodyPr/>
          <a:lstStyle/>
          <a:p>
            <a:fld id="{8EDC38AE-20C7-40FD-B53A-27D883917EA3}" type="slidenum">
              <a:rPr lang="en-US" smtClean="0"/>
              <a:pPr/>
              <a:t>68</a:t>
            </a:fld>
            <a:endParaRPr lang="en-US" dirty="0"/>
          </a:p>
        </p:txBody>
      </p:sp>
    </p:spTree>
    <p:extLst>
      <p:ext uri="{BB962C8B-B14F-4D97-AF65-F5344CB8AC3E}">
        <p14:creationId xmlns:p14="http://schemas.microsoft.com/office/powerpoint/2010/main" xmlns="" val="22228827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a:t>
            </a:r>
            <a:r>
              <a:rPr lang="en-US" dirty="0"/>
              <a:t>Is a Government Controlling Resources?</a:t>
            </a:r>
          </a:p>
        </p:txBody>
      </p:sp>
      <p:sp>
        <p:nvSpPr>
          <p:cNvPr id="5" name="Slide Number Placeholder 4"/>
          <p:cNvSpPr>
            <a:spLocks noGrp="1"/>
          </p:cNvSpPr>
          <p:nvPr>
            <p:ph type="sldNum" sz="quarter" idx="12"/>
          </p:nvPr>
        </p:nvSpPr>
        <p:spPr/>
        <p:txBody>
          <a:bodyPr/>
          <a:lstStyle/>
          <a:p>
            <a:fld id="{8EDC38AE-20C7-40FD-B53A-27D883917EA3}" type="slidenum">
              <a:rPr lang="en-US" smtClean="0"/>
              <a:pPr/>
              <a:t>69</a:t>
            </a:fld>
            <a:endParaRPr lang="en-US" dirty="0"/>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xmlns="" val="0"/>
              </a:ext>
            </a:extLst>
          </a:blip>
          <a:srcRect t="9414" b="-9414"/>
          <a:stretch/>
        </p:blipFill>
        <p:spPr bwMode="auto">
          <a:xfrm>
            <a:off x="25457" y="1499616"/>
            <a:ext cx="9118543" cy="5123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528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&amp; Applicability</a:t>
            </a:r>
            <a:endParaRPr lang="en-US" dirty="0"/>
          </a:p>
        </p:txBody>
      </p:sp>
      <p:sp>
        <p:nvSpPr>
          <p:cNvPr id="3" name="Content Placeholder 2"/>
          <p:cNvSpPr>
            <a:spLocks noGrp="1"/>
          </p:cNvSpPr>
          <p:nvPr>
            <p:ph idx="1"/>
          </p:nvPr>
        </p:nvSpPr>
        <p:spPr/>
        <p:txBody>
          <a:bodyPr/>
          <a:lstStyle/>
          <a:p>
            <a:r>
              <a:rPr lang="en-US" smtClean="0"/>
              <a:t>Defined benefit and defined contribution pensions provided through trusts that meet the following criteria:</a:t>
            </a:r>
          </a:p>
          <a:p>
            <a:pPr lvl="1"/>
            <a:r>
              <a:rPr lang="en-US" smtClean="0"/>
              <a:t>Employer/nonemployer contributions irrevocable</a:t>
            </a:r>
          </a:p>
          <a:p>
            <a:pPr lvl="1"/>
            <a:r>
              <a:rPr lang="en-US" smtClean="0"/>
              <a:t>Plan assets dedicated to providing pensions</a:t>
            </a:r>
          </a:p>
          <a:p>
            <a:pPr lvl="1"/>
            <a:r>
              <a:rPr lang="en-US" smtClean="0"/>
              <a:t>Plan assets legally protected from creditors</a:t>
            </a:r>
          </a:p>
          <a:p>
            <a:r>
              <a:rPr lang="en-US" smtClean="0"/>
              <a:t>Excludes all OPEB</a:t>
            </a:r>
          </a:p>
          <a:p>
            <a:r>
              <a:rPr lang="en-US" smtClean="0"/>
              <a:t>Applies to employers and nonemployer contributing entities that have a legal obligation to make contributions directly to a pension plan</a:t>
            </a:r>
          </a:p>
          <a:p>
            <a:pPr lvl="1"/>
            <a:r>
              <a:rPr lang="en-US" smtClean="0"/>
              <a:t>Special funding situations</a:t>
            </a:r>
          </a:p>
          <a:p>
            <a:pPr lvl="1"/>
            <a:r>
              <a:rPr lang="en-US" smtClean="0"/>
              <a:t>Other circumstances</a:t>
            </a:r>
            <a:endParaRPr lang="en-US" dirty="0"/>
          </a:p>
        </p:txBody>
      </p:sp>
      <p:sp>
        <p:nvSpPr>
          <p:cNvPr id="4" name="Slide Number Placeholder 3"/>
          <p:cNvSpPr>
            <a:spLocks noGrp="1"/>
          </p:cNvSpPr>
          <p:nvPr>
            <p:ph type="sldNum" sz="quarter" idx="12"/>
          </p:nvPr>
        </p:nvSpPr>
        <p:spPr/>
        <p:txBody>
          <a:bodyPr/>
          <a:lstStyle/>
          <a:p>
            <a:fld id="{B678A430-2B5E-9C4F-A94E-0139B75F11B5}" type="slidenum">
              <a:rPr lang="en-US" smtClean="0"/>
              <a:pPr/>
              <a:t>7</a:t>
            </a:fld>
            <a:endParaRPr lang="en-US" dirty="0"/>
          </a:p>
        </p:txBody>
      </p:sp>
    </p:spTree>
    <p:extLst>
      <p:ext uri="{BB962C8B-B14F-4D97-AF65-F5344CB8AC3E}">
        <p14:creationId xmlns:p14="http://schemas.microsoft.com/office/powerpoint/2010/main" xmlns="" val="29684715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79" y="294042"/>
            <a:ext cx="8907921" cy="895540"/>
          </a:xfrm>
        </p:spPr>
        <p:txBody>
          <a:bodyPr>
            <a:noAutofit/>
          </a:bodyPr>
          <a:lstStyle/>
          <a:p>
            <a:r>
              <a:rPr lang="en-US" sz="2800" dirty="0" smtClean="0"/>
              <a:t>What Resources Should Be Reported in Fiduciary Funds?</a:t>
            </a:r>
            <a:endParaRPr lang="en-US" sz="2800" dirty="0"/>
          </a:p>
        </p:txBody>
      </p:sp>
      <p:sp>
        <p:nvSpPr>
          <p:cNvPr id="3" name="Content Placeholder 2"/>
          <p:cNvSpPr>
            <a:spLocks noGrp="1"/>
          </p:cNvSpPr>
          <p:nvPr>
            <p:ph idx="1"/>
          </p:nvPr>
        </p:nvSpPr>
        <p:spPr>
          <a:xfrm>
            <a:off x="582613" y="1107347"/>
            <a:ext cx="8561387" cy="4964693"/>
          </a:xfrm>
        </p:spPr>
        <p:txBody>
          <a:bodyPr/>
          <a:lstStyle/>
          <a:p>
            <a:pPr marL="344488" lvl="1" indent="-344488">
              <a:buNone/>
            </a:pPr>
            <a:r>
              <a:rPr lang="en-US" sz="2400" dirty="0" smtClean="0">
                <a:solidFill>
                  <a:srgbClr val="FF0000"/>
                </a:solidFill>
              </a:rPr>
              <a:t>1.	</a:t>
            </a:r>
            <a:r>
              <a:rPr lang="en-US" sz="2400" dirty="0" smtClean="0">
                <a:solidFill>
                  <a:schemeClr val="tx1"/>
                </a:solidFill>
              </a:rPr>
              <a:t>Resources (a) held for pension/OPEB arrangements </a:t>
            </a:r>
            <a:r>
              <a:rPr lang="en-US" sz="2400" dirty="0">
                <a:solidFill>
                  <a:schemeClr val="tx1"/>
                </a:solidFill>
              </a:rPr>
              <a:t>in a trust or equivalent </a:t>
            </a:r>
            <a:r>
              <a:rPr lang="en-US" sz="2400" dirty="0" smtClean="0">
                <a:solidFill>
                  <a:schemeClr val="tx1"/>
                </a:solidFill>
              </a:rPr>
              <a:t>arrangement, (b) </a:t>
            </a:r>
            <a:r>
              <a:rPr lang="en-US" sz="2400" dirty="0">
                <a:solidFill>
                  <a:schemeClr val="tx1"/>
                </a:solidFill>
              </a:rPr>
              <a:t>not available to government for another </a:t>
            </a:r>
            <a:r>
              <a:rPr lang="en-US" sz="2400" dirty="0" smtClean="0">
                <a:solidFill>
                  <a:schemeClr val="tx1"/>
                </a:solidFill>
              </a:rPr>
              <a:t>purpose, and (c) not covered </a:t>
            </a:r>
            <a:r>
              <a:rPr lang="en-US" sz="2400" dirty="0">
                <a:solidFill>
                  <a:schemeClr val="tx1"/>
                </a:solidFill>
              </a:rPr>
              <a:t>by </a:t>
            </a:r>
            <a:r>
              <a:rPr lang="en-US" sz="2400" dirty="0" smtClean="0">
                <a:solidFill>
                  <a:schemeClr val="tx1"/>
                </a:solidFill>
              </a:rPr>
              <a:t>other </a:t>
            </a:r>
            <a:r>
              <a:rPr lang="en-US" sz="2400" dirty="0">
                <a:solidFill>
                  <a:schemeClr val="tx1"/>
                </a:solidFill>
              </a:rPr>
              <a:t>GASB </a:t>
            </a:r>
            <a:r>
              <a:rPr lang="en-US" sz="2400" dirty="0" smtClean="0">
                <a:solidFill>
                  <a:schemeClr val="tx1"/>
                </a:solidFill>
              </a:rPr>
              <a:t>guidance</a:t>
            </a:r>
            <a:endParaRPr lang="en-US" dirty="0">
              <a:solidFill>
                <a:schemeClr val="tx1"/>
              </a:solidFill>
            </a:endParaRPr>
          </a:p>
          <a:p>
            <a:pPr marL="344488" lvl="1" indent="-344488">
              <a:buNone/>
            </a:pPr>
            <a:r>
              <a:rPr lang="en-US" sz="2400" dirty="0" smtClean="0">
                <a:solidFill>
                  <a:srgbClr val="FF0000"/>
                </a:solidFill>
              </a:rPr>
              <a:t>2.</a:t>
            </a:r>
            <a:r>
              <a:rPr lang="en-US" sz="2400" dirty="0" smtClean="0">
                <a:solidFill>
                  <a:schemeClr val="tx1"/>
                </a:solidFill>
              </a:rPr>
              <a:t>	Resources </a:t>
            </a:r>
            <a:r>
              <a:rPr lang="en-US" sz="2400" dirty="0">
                <a:solidFill>
                  <a:schemeClr val="tx1"/>
                </a:solidFill>
              </a:rPr>
              <a:t>from a pass-through </a:t>
            </a:r>
            <a:r>
              <a:rPr lang="en-US" sz="2400" dirty="0" smtClean="0">
                <a:solidFill>
                  <a:schemeClr val="tx1"/>
                </a:solidFill>
              </a:rPr>
              <a:t>grant </a:t>
            </a:r>
            <a:r>
              <a:rPr lang="en-US" sz="2400" dirty="0">
                <a:solidFill>
                  <a:schemeClr val="tx1"/>
                </a:solidFill>
              </a:rPr>
              <a:t>if the government acts solely as a cash-conduit for the </a:t>
            </a:r>
            <a:r>
              <a:rPr lang="en-US" sz="2400" dirty="0" smtClean="0">
                <a:solidFill>
                  <a:schemeClr val="tx1"/>
                </a:solidFill>
              </a:rPr>
              <a:t>resources</a:t>
            </a:r>
          </a:p>
          <a:p>
            <a:pPr marL="344488" lvl="1" indent="-344488">
              <a:buNone/>
            </a:pPr>
            <a:r>
              <a:rPr lang="en-US" sz="2400" dirty="0">
                <a:solidFill>
                  <a:srgbClr val="FF0000"/>
                </a:solidFill>
              </a:rPr>
              <a:t>3</a:t>
            </a:r>
            <a:r>
              <a:rPr lang="en-US" sz="2400" dirty="0" smtClean="0">
                <a:solidFill>
                  <a:srgbClr val="FF0000"/>
                </a:solidFill>
              </a:rPr>
              <a:t>.	</a:t>
            </a:r>
            <a:r>
              <a:rPr lang="en-US" sz="2400" dirty="0" smtClean="0">
                <a:solidFill>
                  <a:schemeClr val="tx1"/>
                </a:solidFill>
              </a:rPr>
              <a:t>Government is not a beneficiary and resources </a:t>
            </a:r>
            <a:r>
              <a:rPr lang="en-US" sz="2400" dirty="0">
                <a:solidFill>
                  <a:schemeClr val="tx1"/>
                </a:solidFill>
              </a:rPr>
              <a:t>are held in a trust or equivalent </a:t>
            </a:r>
            <a:r>
              <a:rPr lang="en-US" sz="2400" dirty="0" smtClean="0">
                <a:solidFill>
                  <a:schemeClr val="tx1"/>
                </a:solidFill>
              </a:rPr>
              <a:t>arrangement</a:t>
            </a:r>
          </a:p>
          <a:p>
            <a:pPr marL="344488" lvl="1" indent="-344488">
              <a:buNone/>
            </a:pPr>
            <a:r>
              <a:rPr lang="en-US" sz="2400" dirty="0">
                <a:solidFill>
                  <a:srgbClr val="FF0000"/>
                </a:solidFill>
              </a:rPr>
              <a:t>4</a:t>
            </a:r>
            <a:r>
              <a:rPr lang="en-US" sz="2400" dirty="0" smtClean="0">
                <a:solidFill>
                  <a:srgbClr val="FF0000"/>
                </a:solidFill>
              </a:rPr>
              <a:t>.</a:t>
            </a:r>
            <a:r>
              <a:rPr lang="en-US" sz="2400" dirty="0" smtClean="0">
                <a:solidFill>
                  <a:schemeClr val="tx1"/>
                </a:solidFill>
              </a:rPr>
              <a:t> </a:t>
            </a:r>
            <a:r>
              <a:rPr lang="en-US" sz="2400" dirty="0">
                <a:solidFill>
                  <a:schemeClr val="tx1"/>
                </a:solidFill>
              </a:rPr>
              <a:t>Government is not a beneficiary</a:t>
            </a:r>
            <a:r>
              <a:rPr lang="en-US" sz="2400" dirty="0" smtClean="0">
                <a:solidFill>
                  <a:schemeClr val="tx1"/>
                </a:solidFill>
              </a:rPr>
              <a:t> and the resources are not for </a:t>
            </a:r>
            <a:r>
              <a:rPr lang="en-US" sz="2400" dirty="0">
                <a:solidFill>
                  <a:schemeClr val="tx1"/>
                </a:solidFill>
              </a:rPr>
              <a:t>the benefit of individuals that are required to be part of the government’s citizenry as a condition of being a beneficiary, or </a:t>
            </a:r>
            <a:r>
              <a:rPr lang="en-US" sz="2400" dirty="0" smtClean="0">
                <a:solidFill>
                  <a:schemeClr val="tx1"/>
                </a:solidFill>
              </a:rPr>
              <a:t>for organizations </a:t>
            </a:r>
            <a:r>
              <a:rPr lang="en-US" sz="2400" dirty="0">
                <a:solidFill>
                  <a:schemeClr val="tx1"/>
                </a:solidFill>
              </a:rPr>
              <a:t>or other governments that are part of the financial reporting </a:t>
            </a:r>
            <a:r>
              <a:rPr lang="en-US" sz="2400" dirty="0" smtClean="0">
                <a:solidFill>
                  <a:schemeClr val="tx1"/>
                </a:solidFill>
              </a:rPr>
              <a:t>entity</a:t>
            </a:r>
          </a:p>
          <a:p>
            <a:pPr marL="344488" lvl="1" indent="-344488">
              <a:buNone/>
            </a:pPr>
            <a:endParaRPr lang="en-US" sz="2400" dirty="0">
              <a:solidFill>
                <a:schemeClr val="tx1"/>
              </a:solidFill>
            </a:endParaRPr>
          </a:p>
          <a:p>
            <a:pPr marL="342900" lvl="1" indent="-342900"/>
            <a:r>
              <a:rPr lang="en-US" sz="2400" dirty="0">
                <a:solidFill>
                  <a:schemeClr val="tx1"/>
                </a:solidFill>
              </a:rPr>
              <a:t>Resources </a:t>
            </a:r>
            <a:r>
              <a:rPr lang="en-US" sz="2400" dirty="0" smtClean="0">
                <a:solidFill>
                  <a:schemeClr val="tx1"/>
                </a:solidFill>
              </a:rPr>
              <a:t>from </a:t>
            </a:r>
            <a:r>
              <a:rPr lang="en-US" sz="2400" dirty="0">
                <a:solidFill>
                  <a:schemeClr val="tx1"/>
                </a:solidFill>
              </a:rPr>
              <a:t>the government’s own source </a:t>
            </a:r>
            <a:r>
              <a:rPr lang="en-US" sz="2400" dirty="0" smtClean="0">
                <a:solidFill>
                  <a:schemeClr val="tx1"/>
                </a:solidFill>
              </a:rPr>
              <a:t>revenues generally should </a:t>
            </a:r>
            <a:r>
              <a:rPr lang="en-US" sz="2400" i="1" dirty="0" smtClean="0">
                <a:solidFill>
                  <a:schemeClr val="tx1"/>
                </a:solidFill>
              </a:rPr>
              <a:t>not</a:t>
            </a:r>
            <a:r>
              <a:rPr lang="en-US" sz="2400" dirty="0" smtClean="0">
                <a:solidFill>
                  <a:schemeClr val="tx1"/>
                </a:solidFill>
              </a:rPr>
              <a:t> be reported in fiduciary funds</a:t>
            </a:r>
            <a:endParaRPr lang="en-US" sz="2400" dirty="0">
              <a:solidFill>
                <a:schemeClr val="tx1"/>
              </a:solidFill>
            </a:endParaRPr>
          </a:p>
        </p:txBody>
      </p:sp>
      <p:sp>
        <p:nvSpPr>
          <p:cNvPr id="5" name="Slide Number Placeholder 4"/>
          <p:cNvSpPr>
            <a:spLocks noGrp="1"/>
          </p:cNvSpPr>
          <p:nvPr>
            <p:ph type="sldNum" sz="quarter" idx="12"/>
          </p:nvPr>
        </p:nvSpPr>
        <p:spPr/>
        <p:txBody>
          <a:bodyPr/>
          <a:lstStyle/>
          <a:p>
            <a:fld id="{8EDC38AE-20C7-40FD-B53A-27D883917EA3}" type="slidenum">
              <a:rPr lang="en-US" smtClean="0"/>
              <a:pPr/>
              <a:t>70</a:t>
            </a:fld>
            <a:endParaRPr lang="en-US" dirty="0"/>
          </a:p>
        </p:txBody>
      </p:sp>
    </p:spTree>
    <p:extLst>
      <p:ext uri="{BB962C8B-B14F-4D97-AF65-F5344CB8AC3E}">
        <p14:creationId xmlns:p14="http://schemas.microsoft.com/office/powerpoint/2010/main" xmlns="" val="37242323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Proposals</a:t>
            </a:r>
            <a:endParaRPr lang="en-US" dirty="0"/>
          </a:p>
        </p:txBody>
      </p:sp>
      <p:sp>
        <p:nvSpPr>
          <p:cNvPr id="3" name="Content Placeholder 2"/>
          <p:cNvSpPr>
            <a:spLocks noGrp="1"/>
          </p:cNvSpPr>
          <p:nvPr>
            <p:ph idx="1"/>
          </p:nvPr>
        </p:nvSpPr>
        <p:spPr>
          <a:xfrm>
            <a:off x="582613" y="1447800"/>
            <a:ext cx="8561387" cy="4876800"/>
          </a:xfrm>
        </p:spPr>
        <p:txBody>
          <a:bodyPr/>
          <a:lstStyle/>
          <a:p>
            <a:r>
              <a:rPr lang="en-US" dirty="0" smtClean="0"/>
              <a:t>Fiduciary fund types:</a:t>
            </a:r>
          </a:p>
          <a:p>
            <a:pPr lvl="1"/>
            <a:r>
              <a:rPr lang="en-US" dirty="0" smtClean="0">
                <a:solidFill>
                  <a:schemeClr val="tx1"/>
                </a:solidFill>
              </a:rPr>
              <a:t>N</a:t>
            </a:r>
            <a:r>
              <a:rPr lang="en-US" dirty="0" smtClean="0">
                <a:solidFill>
                  <a:schemeClr val="tx1">
                    <a:lumMod val="95000"/>
                    <a:lumOff val="5000"/>
                  </a:schemeClr>
                </a:solidFill>
              </a:rPr>
              <a:t>ew definitions for pension trust funds, investment trust funds, and private-purpose </a:t>
            </a:r>
            <a:r>
              <a:rPr lang="en-US" dirty="0">
                <a:solidFill>
                  <a:schemeClr val="tx1">
                    <a:lumMod val="95000"/>
                    <a:lumOff val="5000"/>
                  </a:schemeClr>
                </a:solidFill>
              </a:rPr>
              <a:t>trust funds that </a:t>
            </a:r>
            <a:r>
              <a:rPr lang="en-US" dirty="0" smtClean="0">
                <a:solidFill>
                  <a:schemeClr val="tx1">
                    <a:lumMod val="95000"/>
                    <a:lumOff val="5000"/>
                  </a:schemeClr>
                </a:solidFill>
              </a:rPr>
              <a:t>focus on the resources that should be reported within each.</a:t>
            </a:r>
          </a:p>
          <a:p>
            <a:pPr lvl="2"/>
            <a:r>
              <a:rPr lang="en-US" dirty="0" smtClean="0">
                <a:solidFill>
                  <a:schemeClr val="tx1">
                    <a:lumMod val="95000"/>
                    <a:lumOff val="5000"/>
                  </a:schemeClr>
                </a:solidFill>
              </a:rPr>
              <a:t>Trust agreement or equivalent arrangement should be present for an activity to be reported in a trust fund.</a:t>
            </a:r>
          </a:p>
          <a:p>
            <a:pPr lvl="1"/>
            <a:r>
              <a:rPr lang="en-US" i="1" dirty="0" smtClean="0">
                <a:solidFill>
                  <a:schemeClr val="tx1">
                    <a:lumMod val="95000"/>
                    <a:lumOff val="5000"/>
                  </a:schemeClr>
                </a:solidFill>
              </a:rPr>
              <a:t>Custodial funds</a:t>
            </a:r>
            <a:r>
              <a:rPr lang="en-US" dirty="0" smtClean="0">
                <a:solidFill>
                  <a:schemeClr val="tx1"/>
                </a:solidFill>
              </a:rPr>
              <a:t> would report fiduciary activities for which there is no trust agreement or equivalent arrangement.</a:t>
            </a:r>
          </a:p>
          <a:p>
            <a:r>
              <a:rPr lang="en-US" dirty="0"/>
              <a:t>A stand alone BTA’s fiduciary activities should be reported in separate fiduciary fund financial statements.  </a:t>
            </a:r>
          </a:p>
          <a:p>
            <a:r>
              <a:rPr lang="en-US" dirty="0"/>
              <a:t>Governments engaged in fiduciary activities should be required to present additions disaggregated by source and deductions disaggregated by type in a statement of changes in fiduciary net position for </a:t>
            </a:r>
            <a:r>
              <a:rPr lang="en-US" i="1" dirty="0"/>
              <a:t>all fiduciary funds</a:t>
            </a:r>
            <a:r>
              <a:rPr lang="en-US" dirty="0" smtClean="0"/>
              <a:t>.</a:t>
            </a:r>
            <a:endParaRPr lang="en-US" dirty="0"/>
          </a:p>
        </p:txBody>
      </p:sp>
      <p:sp>
        <p:nvSpPr>
          <p:cNvPr id="5" name="Slide Number Placeholder 4"/>
          <p:cNvSpPr>
            <a:spLocks noGrp="1"/>
          </p:cNvSpPr>
          <p:nvPr>
            <p:ph type="sldNum" sz="quarter" idx="12"/>
          </p:nvPr>
        </p:nvSpPr>
        <p:spPr/>
        <p:txBody>
          <a:bodyPr/>
          <a:lstStyle/>
          <a:p>
            <a:fld id="{8EDC38AE-20C7-40FD-B53A-27D883917EA3}" type="slidenum">
              <a:rPr lang="en-US" smtClean="0"/>
              <a:pPr/>
              <a:t>71</a:t>
            </a:fld>
            <a:endParaRPr lang="en-US" dirty="0"/>
          </a:p>
        </p:txBody>
      </p:sp>
    </p:spTree>
    <p:extLst>
      <p:ext uri="{BB962C8B-B14F-4D97-AF65-F5344CB8AC3E}">
        <p14:creationId xmlns:p14="http://schemas.microsoft.com/office/powerpoint/2010/main" xmlns="" val="30937009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684881889"/>
              </p:ext>
            </p:extLst>
          </p:nvPr>
        </p:nvGraphicFramePr>
        <p:xfrm>
          <a:off x="381000" y="1447800"/>
          <a:ext cx="8229600" cy="3313722"/>
        </p:xfrm>
        <a:graphic>
          <a:graphicData uri="http://schemas.openxmlformats.org/drawingml/2006/table">
            <a:tbl>
              <a:tblPr firstRow="1" bandRow="1">
                <a:tableStyleId>{5C22544A-7EE6-4342-B048-85BDC9FD1C3A}</a:tableStyleId>
              </a:tblPr>
              <a:tblGrid>
                <a:gridCol w="4114800"/>
                <a:gridCol w="4114800"/>
              </a:tblGrid>
              <a:tr h="552287">
                <a:tc gridSpan="2">
                  <a:txBody>
                    <a:bodyPr/>
                    <a:lstStyle/>
                    <a:p>
                      <a:pPr algn="ctr"/>
                      <a:endParaRPr lang="en-US" b="1" u="sng" dirty="0"/>
                    </a:p>
                  </a:txBody>
                  <a:tcPr/>
                </a:tc>
                <a:tc hMerge="1">
                  <a:txBody>
                    <a:bodyPr/>
                    <a:lstStyle/>
                    <a:p>
                      <a:endParaRPr lang="en-US" dirty="0"/>
                    </a:p>
                  </a:txBody>
                  <a:tcPr/>
                </a:tc>
              </a:tr>
              <a:tr h="552287">
                <a:tc>
                  <a:txBody>
                    <a:bodyPr/>
                    <a:lstStyle/>
                    <a:p>
                      <a:pPr algn="ctr"/>
                      <a:r>
                        <a:rPr lang="en-US" dirty="0" smtClean="0"/>
                        <a:t>Pre-Agenda Research Starts</a:t>
                      </a:r>
                      <a:endParaRPr lang="en-US" dirty="0"/>
                    </a:p>
                  </a:txBody>
                  <a:tcPr/>
                </a:tc>
                <a:tc>
                  <a:txBody>
                    <a:bodyPr/>
                    <a:lstStyle/>
                    <a:p>
                      <a:pPr algn="ctr"/>
                      <a:r>
                        <a:rPr lang="en-US" dirty="0" smtClean="0"/>
                        <a:t>April 2010</a:t>
                      </a:r>
                      <a:endParaRPr lang="en-US" dirty="0"/>
                    </a:p>
                  </a:txBody>
                  <a:tcPr/>
                </a:tc>
              </a:tr>
              <a:tr h="552287">
                <a:tc>
                  <a:txBody>
                    <a:bodyPr/>
                    <a:lstStyle/>
                    <a:p>
                      <a:pPr algn="ctr"/>
                      <a:r>
                        <a:rPr lang="en-US" dirty="0" smtClean="0"/>
                        <a:t>Added to Current Technical Agenda </a:t>
                      </a:r>
                      <a:endParaRPr lang="en-US" dirty="0"/>
                    </a:p>
                  </a:txBody>
                  <a:tcPr/>
                </a:tc>
                <a:tc>
                  <a:txBody>
                    <a:bodyPr/>
                    <a:lstStyle/>
                    <a:p>
                      <a:pPr algn="ctr"/>
                      <a:r>
                        <a:rPr lang="en-US" dirty="0" smtClean="0"/>
                        <a:t>August 2013</a:t>
                      </a:r>
                      <a:endParaRPr lang="en-US" dirty="0"/>
                    </a:p>
                  </a:txBody>
                  <a:tcPr/>
                </a:tc>
              </a:tr>
              <a:tr h="552287">
                <a:tc>
                  <a:txBody>
                    <a:bodyPr/>
                    <a:lstStyle/>
                    <a:p>
                      <a:pPr algn="ctr"/>
                      <a:r>
                        <a:rPr lang="en-US" baseline="0" dirty="0" smtClean="0"/>
                        <a:t>Preliminary Views</a:t>
                      </a:r>
                      <a:r>
                        <a:rPr lang="en-US" dirty="0" smtClean="0"/>
                        <a:t> Approved</a:t>
                      </a:r>
                      <a:endParaRPr lang="en-US" dirty="0"/>
                    </a:p>
                  </a:txBody>
                  <a:tcPr/>
                </a:tc>
                <a:tc>
                  <a:txBody>
                    <a:bodyPr/>
                    <a:lstStyle/>
                    <a:p>
                      <a:pPr algn="ctr"/>
                      <a:r>
                        <a:rPr lang="en-US" dirty="0" smtClean="0"/>
                        <a:t>November 2014</a:t>
                      </a:r>
                      <a:endParaRPr lang="en-US" dirty="0"/>
                    </a:p>
                  </a:txBody>
                  <a:tcPr/>
                </a:tc>
              </a:tr>
              <a:tr h="552287">
                <a:tc>
                  <a:txBody>
                    <a:bodyPr/>
                    <a:lstStyle/>
                    <a:p>
                      <a:pPr algn="ctr"/>
                      <a:r>
                        <a:rPr lang="en-US" dirty="0" smtClean="0"/>
                        <a:t>Exposure</a:t>
                      </a:r>
                      <a:r>
                        <a:rPr lang="en-US" baseline="0" dirty="0" smtClean="0"/>
                        <a:t> Draft Expected</a:t>
                      </a:r>
                      <a:endParaRPr lang="en-US" dirty="0"/>
                    </a:p>
                  </a:txBody>
                  <a:tcPr/>
                </a:tc>
                <a:tc>
                  <a:txBody>
                    <a:bodyPr/>
                    <a:lstStyle/>
                    <a:p>
                      <a:pPr algn="ctr"/>
                      <a:r>
                        <a:rPr lang="en-US" dirty="0" smtClean="0"/>
                        <a:t>October 2015</a:t>
                      </a:r>
                      <a:endParaRPr lang="en-US" dirty="0"/>
                    </a:p>
                  </a:txBody>
                  <a:tcPr/>
                </a:tc>
              </a:tr>
              <a:tr h="552287">
                <a:tc>
                  <a:txBody>
                    <a:bodyPr/>
                    <a:lstStyle/>
                    <a:p>
                      <a:pPr algn="ctr"/>
                      <a:r>
                        <a:rPr lang="en-US" dirty="0" smtClean="0"/>
                        <a:t>Final Statement Expected</a:t>
                      </a:r>
                      <a:endParaRPr lang="en-US" dirty="0"/>
                    </a:p>
                  </a:txBody>
                  <a:tcPr/>
                </a:tc>
                <a:tc>
                  <a:txBody>
                    <a:bodyPr/>
                    <a:lstStyle/>
                    <a:p>
                      <a:pPr algn="ctr"/>
                      <a:r>
                        <a:rPr lang="en-US" dirty="0" smtClean="0"/>
                        <a:t>July 2016</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8EDC38AE-20C7-40FD-B53A-27D883917EA3}" type="slidenum">
              <a:rPr lang="en-US" smtClean="0"/>
              <a:pPr/>
              <a:t>72</a:t>
            </a:fld>
            <a:endParaRPr lang="en-US" dirty="0"/>
          </a:p>
        </p:txBody>
      </p:sp>
    </p:spTree>
    <p:extLst>
      <p:ext uri="{BB962C8B-B14F-4D97-AF65-F5344CB8AC3E}">
        <p14:creationId xmlns:p14="http://schemas.microsoft.com/office/powerpoint/2010/main" xmlns="" val="20452998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7197" y="1330043"/>
            <a:ext cx="8442003" cy="1509310"/>
          </a:xfrm>
        </p:spPr>
        <p:txBody>
          <a:bodyPr>
            <a:normAutofit/>
          </a:bodyPr>
          <a:lstStyle/>
          <a:p>
            <a:r>
              <a:rPr lang="en-US" dirty="0" smtClean="0"/>
              <a:t>External Investment Pools</a:t>
            </a:r>
            <a:endParaRPr lang="en-US" dirty="0"/>
          </a:p>
        </p:txBody>
      </p:sp>
      <p:sp>
        <p:nvSpPr>
          <p:cNvPr id="3" name="Slide Number Placeholder 2"/>
          <p:cNvSpPr>
            <a:spLocks noGrp="1"/>
          </p:cNvSpPr>
          <p:nvPr>
            <p:ph type="sldNum" sz="quarter" idx="4"/>
          </p:nvPr>
        </p:nvSpPr>
        <p:spPr/>
        <p:txBody>
          <a:bodyPr/>
          <a:lstStyle/>
          <a:p>
            <a:fld id="{B8C3CD40-D32D-4A66-9ED6-B023972553E0}" type="slidenum">
              <a:rPr lang="en-US" smtClean="0"/>
              <a:pPr/>
              <a:t>73</a:t>
            </a:fld>
            <a:endParaRPr lang="en-US" dirty="0"/>
          </a:p>
        </p:txBody>
      </p:sp>
    </p:spTree>
    <p:extLst>
      <p:ext uri="{BB962C8B-B14F-4D97-AF65-F5344CB8AC3E}">
        <p14:creationId xmlns:p14="http://schemas.microsoft.com/office/powerpoint/2010/main" xmlns="" val="13360517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External Investment Pools</a:t>
            </a:r>
            <a:endParaRPr lang="en-US" dirty="0"/>
          </a:p>
        </p:txBody>
      </p:sp>
      <p:sp>
        <p:nvSpPr>
          <p:cNvPr id="3" name="Content Placeholder 2"/>
          <p:cNvSpPr>
            <a:spLocks noGrp="1"/>
          </p:cNvSpPr>
          <p:nvPr>
            <p:ph idx="1"/>
          </p:nvPr>
        </p:nvSpPr>
        <p:spPr/>
        <p:txBody>
          <a:bodyPr/>
          <a:lstStyle/>
          <a:p>
            <a:r>
              <a:rPr lang="en-US" b="1" dirty="0" smtClean="0"/>
              <a:t>What:</a:t>
            </a:r>
            <a:r>
              <a:rPr lang="en-US" dirty="0" smtClean="0"/>
              <a:t> The GASB is considering revisions to the accounting and financial reporting standards for 2a7-like investment pools</a:t>
            </a:r>
          </a:p>
          <a:p>
            <a:r>
              <a:rPr lang="en-US" b="1" dirty="0" smtClean="0"/>
              <a:t>Why:</a:t>
            </a:r>
            <a:r>
              <a:rPr lang="en-US" dirty="0" smtClean="0"/>
              <a:t> Securities and Exchange Commission changes to Rule 2a7 would make it difficult for external investment pools to meet the criteria to report as 2a7-like</a:t>
            </a:r>
          </a:p>
          <a:p>
            <a:r>
              <a:rPr lang="en-US" b="1" dirty="0" smtClean="0"/>
              <a:t>When:</a:t>
            </a:r>
            <a:r>
              <a:rPr lang="en-US" dirty="0" smtClean="0"/>
              <a:t> An Exposure Draft is expected for June 2015</a:t>
            </a:r>
            <a:endParaRPr lang="en-US" dirty="0"/>
          </a:p>
        </p:txBody>
      </p:sp>
      <p:sp>
        <p:nvSpPr>
          <p:cNvPr id="5" name="Slide Number Placeholder 4"/>
          <p:cNvSpPr>
            <a:spLocks noGrp="1"/>
          </p:cNvSpPr>
          <p:nvPr>
            <p:ph type="sldNum" sz="quarter" idx="12"/>
          </p:nvPr>
        </p:nvSpPr>
        <p:spPr/>
        <p:txBody>
          <a:bodyPr/>
          <a:lstStyle/>
          <a:p>
            <a:fld id="{B678A430-2B5E-9C4F-A94E-0139B75F11B5}" type="slidenum">
              <a:rPr lang="en-US" smtClean="0"/>
              <a:pPr/>
              <a:t>74</a:t>
            </a:fld>
            <a:endParaRPr lang="en-US" dirty="0"/>
          </a:p>
        </p:txBody>
      </p:sp>
    </p:spTree>
    <p:extLst>
      <p:ext uri="{BB962C8B-B14F-4D97-AF65-F5344CB8AC3E}">
        <p14:creationId xmlns:p14="http://schemas.microsoft.com/office/powerpoint/2010/main" xmlns="" val="31186402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Current standards allow pools that are considered to be 2a7-like to report investments at amortized cost rather than fair value</a:t>
            </a:r>
          </a:p>
          <a:p>
            <a:pPr lvl="1"/>
            <a:r>
              <a:rPr lang="en-US" dirty="0" smtClean="0"/>
              <a:t>The SEC recently made significant changes to Rule 2a7</a:t>
            </a:r>
          </a:p>
          <a:p>
            <a:pPr lvl="1"/>
            <a:r>
              <a:rPr lang="en-US" dirty="0" smtClean="0"/>
              <a:t>Concerns were raised regarding the cost-benefit of government pools applying the revised Rule 2a7 provisions</a:t>
            </a:r>
          </a:p>
          <a:p>
            <a:r>
              <a:rPr lang="en-US" dirty="0"/>
              <a:t>The project </a:t>
            </a:r>
            <a:r>
              <a:rPr lang="en-US" dirty="0" smtClean="0"/>
              <a:t>is considering criteria independent </a:t>
            </a:r>
            <a:r>
              <a:rPr lang="en-US" dirty="0"/>
              <a:t>of Rule 2a7 that could be applied by external investment pools to determine when a cost-based can be applied to investments.</a:t>
            </a:r>
          </a:p>
          <a:p>
            <a:pPr lvl="1"/>
            <a:r>
              <a:rPr lang="en-US" dirty="0" smtClean="0"/>
              <a:t>The </a:t>
            </a:r>
            <a:r>
              <a:rPr lang="en-US" dirty="0"/>
              <a:t>current 2a7 provisions and other regulatory provisions </a:t>
            </a:r>
            <a:r>
              <a:rPr lang="en-US" dirty="0" smtClean="0"/>
              <a:t>are being </a:t>
            </a:r>
            <a:r>
              <a:rPr lang="en-US" dirty="0"/>
              <a:t>used as starting point. </a:t>
            </a: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8EDC38AE-20C7-40FD-B53A-27D883917EA3}" type="slidenum">
              <a:rPr lang="en-US" smtClean="0"/>
              <a:pPr/>
              <a:t>75</a:t>
            </a:fld>
            <a:endParaRPr lang="en-US" dirty="0"/>
          </a:p>
        </p:txBody>
      </p:sp>
    </p:spTree>
    <p:extLst>
      <p:ext uri="{BB962C8B-B14F-4D97-AF65-F5344CB8AC3E}">
        <p14:creationId xmlns:p14="http://schemas.microsoft.com/office/powerpoint/2010/main" xmlns="" val="37213303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Tentative Criteria Categories</a:t>
            </a:r>
            <a:endParaRPr lang="en-US" dirty="0"/>
          </a:p>
        </p:txBody>
      </p:sp>
      <p:sp>
        <p:nvSpPr>
          <p:cNvPr id="3" name="Content Placeholder 2"/>
          <p:cNvSpPr>
            <a:spLocks noGrp="1"/>
          </p:cNvSpPr>
          <p:nvPr>
            <p:ph idx="1"/>
          </p:nvPr>
        </p:nvSpPr>
        <p:spPr/>
        <p:txBody>
          <a:bodyPr/>
          <a:lstStyle/>
          <a:p>
            <a:r>
              <a:rPr lang="en-US" dirty="0" smtClean="0"/>
              <a:t>Pool should transact with participants at a stable net asset value</a:t>
            </a:r>
          </a:p>
          <a:p>
            <a:r>
              <a:rPr lang="en-US" dirty="0" smtClean="0"/>
              <a:t>Portfolio maturity limits</a:t>
            </a:r>
            <a:endParaRPr lang="en-US" dirty="0"/>
          </a:p>
          <a:p>
            <a:r>
              <a:rPr lang="en-US" dirty="0" smtClean="0"/>
              <a:t>Portfolio quality requirements</a:t>
            </a:r>
          </a:p>
          <a:p>
            <a:r>
              <a:rPr lang="en-US" dirty="0" smtClean="0"/>
              <a:t>Portfolio diversification requirements</a:t>
            </a:r>
          </a:p>
          <a:p>
            <a:r>
              <a:rPr lang="en-US" dirty="0" smtClean="0"/>
              <a:t>Portfolio liquidity limits</a:t>
            </a:r>
          </a:p>
        </p:txBody>
      </p:sp>
      <p:sp>
        <p:nvSpPr>
          <p:cNvPr id="5" name="Slide Number Placeholder 4"/>
          <p:cNvSpPr>
            <a:spLocks noGrp="1"/>
          </p:cNvSpPr>
          <p:nvPr>
            <p:ph type="sldNum" sz="quarter" idx="12"/>
          </p:nvPr>
        </p:nvSpPr>
        <p:spPr/>
        <p:txBody>
          <a:bodyPr/>
          <a:lstStyle/>
          <a:p>
            <a:fld id="{8EDC38AE-20C7-40FD-B53A-27D883917EA3}" type="slidenum">
              <a:rPr lang="en-US" smtClean="0"/>
              <a:pPr/>
              <a:t>76</a:t>
            </a:fld>
            <a:endParaRPr lang="en-US" dirty="0"/>
          </a:p>
        </p:txBody>
      </p:sp>
    </p:spTree>
    <p:extLst>
      <p:ext uri="{BB962C8B-B14F-4D97-AF65-F5344CB8AC3E}">
        <p14:creationId xmlns:p14="http://schemas.microsoft.com/office/powerpoint/2010/main" xmlns="" val="11738020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721264319"/>
              </p:ext>
            </p:extLst>
          </p:nvPr>
        </p:nvGraphicFramePr>
        <p:xfrm>
          <a:off x="381000" y="1447800"/>
          <a:ext cx="8229600" cy="2761435"/>
        </p:xfrm>
        <a:graphic>
          <a:graphicData uri="http://schemas.openxmlformats.org/drawingml/2006/table">
            <a:tbl>
              <a:tblPr firstRow="1" bandRow="1">
                <a:tableStyleId>{5C22544A-7EE6-4342-B048-85BDC9FD1C3A}</a:tableStyleId>
              </a:tblPr>
              <a:tblGrid>
                <a:gridCol w="4114800"/>
                <a:gridCol w="4114800"/>
              </a:tblGrid>
              <a:tr h="552287">
                <a:tc gridSpan="2">
                  <a:txBody>
                    <a:bodyPr/>
                    <a:lstStyle/>
                    <a:p>
                      <a:pPr algn="ctr"/>
                      <a:endParaRPr lang="en-US" b="1" u="sng" dirty="0"/>
                    </a:p>
                  </a:txBody>
                  <a:tcPr/>
                </a:tc>
                <a:tc hMerge="1">
                  <a:txBody>
                    <a:bodyPr/>
                    <a:lstStyle/>
                    <a:p>
                      <a:endParaRPr lang="en-US" dirty="0"/>
                    </a:p>
                  </a:txBody>
                  <a:tcPr/>
                </a:tc>
              </a:tr>
              <a:tr h="552287">
                <a:tc>
                  <a:txBody>
                    <a:bodyPr/>
                    <a:lstStyle/>
                    <a:p>
                      <a:pPr algn="ctr"/>
                      <a:r>
                        <a:rPr lang="en-US" dirty="0" smtClean="0"/>
                        <a:t>Pre-Agenda Research Starts</a:t>
                      </a:r>
                      <a:endParaRPr lang="en-US" dirty="0"/>
                    </a:p>
                  </a:txBody>
                  <a:tcPr/>
                </a:tc>
                <a:tc>
                  <a:txBody>
                    <a:bodyPr/>
                    <a:lstStyle/>
                    <a:p>
                      <a:pPr algn="ctr"/>
                      <a:r>
                        <a:rPr lang="en-US" dirty="0" smtClean="0"/>
                        <a:t>August 2014</a:t>
                      </a:r>
                      <a:endParaRPr lang="en-US" dirty="0"/>
                    </a:p>
                  </a:txBody>
                  <a:tcPr/>
                </a:tc>
              </a:tr>
              <a:tr h="552287">
                <a:tc>
                  <a:txBody>
                    <a:bodyPr/>
                    <a:lstStyle/>
                    <a:p>
                      <a:pPr algn="ctr"/>
                      <a:r>
                        <a:rPr lang="en-US" dirty="0" smtClean="0"/>
                        <a:t>Added to Current Technical Agenda </a:t>
                      </a:r>
                      <a:endParaRPr lang="en-US" dirty="0"/>
                    </a:p>
                  </a:txBody>
                  <a:tcPr/>
                </a:tc>
                <a:tc>
                  <a:txBody>
                    <a:bodyPr/>
                    <a:lstStyle/>
                    <a:p>
                      <a:pPr algn="ctr"/>
                      <a:r>
                        <a:rPr lang="en-US" dirty="0" smtClean="0"/>
                        <a:t>December 2014</a:t>
                      </a:r>
                      <a:endParaRPr lang="en-US" dirty="0"/>
                    </a:p>
                  </a:txBody>
                  <a:tcPr/>
                </a:tc>
              </a:tr>
              <a:tr h="552287">
                <a:tc>
                  <a:txBody>
                    <a:bodyPr/>
                    <a:lstStyle/>
                    <a:p>
                      <a:pPr algn="ctr"/>
                      <a:r>
                        <a:rPr lang="en-US" dirty="0" smtClean="0"/>
                        <a:t>Exposure</a:t>
                      </a:r>
                      <a:r>
                        <a:rPr lang="en-US" baseline="0" dirty="0" smtClean="0"/>
                        <a:t> Draft Expected</a:t>
                      </a:r>
                      <a:endParaRPr lang="en-US" dirty="0"/>
                    </a:p>
                  </a:txBody>
                  <a:tcPr/>
                </a:tc>
                <a:tc>
                  <a:txBody>
                    <a:bodyPr/>
                    <a:lstStyle/>
                    <a:p>
                      <a:pPr algn="ctr"/>
                      <a:r>
                        <a:rPr lang="en-US" dirty="0" smtClean="0"/>
                        <a:t>June 2015</a:t>
                      </a:r>
                      <a:endParaRPr lang="en-US" dirty="0"/>
                    </a:p>
                  </a:txBody>
                  <a:tcPr/>
                </a:tc>
              </a:tr>
              <a:tr h="552287">
                <a:tc>
                  <a:txBody>
                    <a:bodyPr/>
                    <a:lstStyle/>
                    <a:p>
                      <a:pPr algn="ctr"/>
                      <a:r>
                        <a:rPr lang="en-US" dirty="0" smtClean="0"/>
                        <a:t>Final Statement Expected</a:t>
                      </a:r>
                      <a:endParaRPr lang="en-US" dirty="0"/>
                    </a:p>
                  </a:txBody>
                  <a:tcPr/>
                </a:tc>
                <a:tc>
                  <a:txBody>
                    <a:bodyPr/>
                    <a:lstStyle/>
                    <a:p>
                      <a:pPr algn="ctr"/>
                      <a:r>
                        <a:rPr lang="en-US" dirty="0" smtClean="0"/>
                        <a:t>December 2015</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8EDC38AE-20C7-40FD-B53A-27D883917EA3}" type="slidenum">
              <a:rPr lang="en-US" smtClean="0"/>
              <a:pPr/>
              <a:t>77</a:t>
            </a:fld>
            <a:endParaRPr lang="en-US" dirty="0"/>
          </a:p>
        </p:txBody>
      </p:sp>
    </p:spTree>
    <p:extLst>
      <p:ext uri="{BB962C8B-B14F-4D97-AF65-F5344CB8AC3E}">
        <p14:creationId xmlns:p14="http://schemas.microsoft.com/office/powerpoint/2010/main" xmlns="" val="6323752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GASB Activities</a:t>
            </a:r>
            <a:endParaRPr lang="en-US" dirty="0"/>
          </a:p>
        </p:txBody>
      </p:sp>
      <p:sp>
        <p:nvSpPr>
          <p:cNvPr id="3" name="Content Placeholder 2"/>
          <p:cNvSpPr>
            <a:spLocks noGrp="1"/>
          </p:cNvSpPr>
          <p:nvPr>
            <p:ph idx="1"/>
          </p:nvPr>
        </p:nvSpPr>
        <p:spPr/>
        <p:txBody>
          <a:bodyPr/>
          <a:lstStyle/>
          <a:p>
            <a:r>
              <a:rPr lang="en-US" dirty="0" smtClean="0"/>
              <a:t>Current Technical Agenda Projects</a:t>
            </a:r>
          </a:p>
          <a:p>
            <a:pPr lvl="1"/>
            <a:r>
              <a:rPr lang="en-US" dirty="0" smtClean="0"/>
              <a:t>Asset Retirement Obligations</a:t>
            </a:r>
          </a:p>
          <a:p>
            <a:pPr lvl="1"/>
            <a:r>
              <a:rPr lang="en-US" dirty="0" smtClean="0"/>
              <a:t>Blending Requirements for Certain Business-Type Activities</a:t>
            </a:r>
          </a:p>
          <a:p>
            <a:pPr lvl="1"/>
            <a:r>
              <a:rPr lang="en-US" dirty="0" smtClean="0"/>
              <a:t>Irrevocable Charitable Trusts</a:t>
            </a:r>
          </a:p>
          <a:p>
            <a:r>
              <a:rPr lang="en-US" dirty="0" smtClean="0"/>
              <a:t>Pre-Agenda Research</a:t>
            </a:r>
          </a:p>
          <a:p>
            <a:pPr lvl="1"/>
            <a:r>
              <a:rPr lang="en-US" dirty="0" smtClean="0"/>
              <a:t>Financial Reporting Model (Reexamination of Statement 34)</a:t>
            </a:r>
          </a:p>
          <a:p>
            <a:pPr lvl="1"/>
            <a:r>
              <a:rPr lang="en-US" dirty="0" smtClean="0"/>
              <a:t>Debt Extinguishments (Reexamination of Statements 7, 23, and 62)</a:t>
            </a:r>
            <a:endParaRPr lang="en-US" dirty="0"/>
          </a:p>
        </p:txBody>
      </p:sp>
      <p:sp>
        <p:nvSpPr>
          <p:cNvPr id="4" name="Slide Number Placeholder 3"/>
          <p:cNvSpPr>
            <a:spLocks noGrp="1"/>
          </p:cNvSpPr>
          <p:nvPr>
            <p:ph type="sldNum" sz="quarter" idx="12"/>
          </p:nvPr>
        </p:nvSpPr>
        <p:spPr/>
        <p:txBody>
          <a:bodyPr/>
          <a:lstStyle/>
          <a:p>
            <a:fld id="{B678A430-2B5E-9C4F-A94E-0139B75F11B5}" type="slidenum">
              <a:rPr lang="en-US" smtClean="0"/>
              <a:pPr/>
              <a:t>78</a:t>
            </a:fld>
            <a:endParaRPr lang="en-US" dirty="0"/>
          </a:p>
        </p:txBody>
      </p:sp>
    </p:spTree>
    <p:extLst>
      <p:ext uri="{BB962C8B-B14F-4D97-AF65-F5344CB8AC3E}">
        <p14:creationId xmlns:p14="http://schemas.microsoft.com/office/powerpoint/2010/main" xmlns="" val="30063259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7197" y="1330043"/>
            <a:ext cx="8442003" cy="1509310"/>
          </a:xfrm>
        </p:spPr>
        <p:txBody>
          <a:bodyPr>
            <a:normAutofit/>
          </a:bodyPr>
          <a:lstStyle/>
          <a:p>
            <a:r>
              <a:rPr lang="en-US" dirty="0" smtClean="0"/>
              <a:t>Asset Retirement Obligations</a:t>
            </a:r>
            <a:endParaRPr lang="en-US" dirty="0"/>
          </a:p>
        </p:txBody>
      </p:sp>
      <p:sp>
        <p:nvSpPr>
          <p:cNvPr id="3" name="Slide Number Placeholder 2"/>
          <p:cNvSpPr>
            <a:spLocks noGrp="1"/>
          </p:cNvSpPr>
          <p:nvPr>
            <p:ph type="sldNum" sz="quarter" idx="4"/>
          </p:nvPr>
        </p:nvSpPr>
        <p:spPr/>
        <p:txBody>
          <a:bodyPr/>
          <a:lstStyle/>
          <a:p>
            <a:fld id="{B8C3CD40-D32D-4A66-9ED6-B023972553E0}" type="slidenum">
              <a:rPr lang="en-US" smtClean="0"/>
              <a:pPr/>
              <a:t>79</a:t>
            </a:fld>
            <a:endParaRPr lang="en-US" dirty="0"/>
          </a:p>
        </p:txBody>
      </p:sp>
    </p:spTree>
    <p:extLst>
      <p:ext uri="{BB962C8B-B14F-4D97-AF65-F5344CB8AC3E}">
        <p14:creationId xmlns:p14="http://schemas.microsoft.com/office/powerpoint/2010/main" xmlns="" val="364770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Information in the Financial Statements</a:t>
            </a:r>
            <a:endParaRPr lang="en-US" dirty="0"/>
          </a:p>
        </p:txBody>
      </p:sp>
      <p:sp>
        <p:nvSpPr>
          <p:cNvPr id="3" name="Content Placeholder 2"/>
          <p:cNvSpPr>
            <a:spLocks noGrp="1"/>
          </p:cNvSpPr>
          <p:nvPr>
            <p:ph idx="1"/>
          </p:nvPr>
        </p:nvSpPr>
        <p:spPr>
          <a:xfrm>
            <a:off x="582613" y="1432863"/>
            <a:ext cx="8561387" cy="4844054"/>
          </a:xfrm>
        </p:spPr>
        <p:txBody>
          <a:bodyPr>
            <a:normAutofit/>
          </a:bodyPr>
          <a:lstStyle/>
          <a:p>
            <a:r>
              <a:rPr lang="en-US" dirty="0" smtClean="0"/>
              <a:t>Liabilities to the pension plan (payables)</a:t>
            </a:r>
          </a:p>
          <a:p>
            <a:r>
              <a:rPr lang="en-US" dirty="0" smtClean="0"/>
              <a:t>Liabilities to employees for pensions</a:t>
            </a:r>
          </a:p>
          <a:p>
            <a:pPr lvl="1"/>
            <a:r>
              <a:rPr lang="en-US" dirty="0" smtClean="0"/>
              <a:t>Net pension liability (NPL) = total pension liability (TPL), net of pension plan’s fiduciary net position</a:t>
            </a:r>
          </a:p>
          <a:p>
            <a:pPr lvl="1"/>
            <a:r>
              <a:rPr lang="en-US" dirty="0" smtClean="0"/>
              <a:t>Cost-sharing employers recognize proportionate shares of collective NPL</a:t>
            </a:r>
          </a:p>
          <a:p>
            <a:r>
              <a:rPr lang="en-US" dirty="0" smtClean="0"/>
              <a:t>Changes in NPL</a:t>
            </a:r>
          </a:p>
          <a:p>
            <a:pPr lvl="1"/>
            <a:r>
              <a:rPr lang="en-US" dirty="0" smtClean="0"/>
              <a:t>Recognized as expense immediately: service cost, interest on the TPL, changes in benefit terms, projected investment earnings</a:t>
            </a:r>
          </a:p>
          <a:p>
            <a:pPr lvl="1"/>
            <a:r>
              <a:rPr lang="en-US" dirty="0" smtClean="0"/>
              <a:t>Recognized as expense over time: changes in assumptions, difference between assumed and actual demographic and economic factors, and difference between projected and actual investment earnings</a:t>
            </a:r>
          </a:p>
        </p:txBody>
      </p:sp>
      <p:sp>
        <p:nvSpPr>
          <p:cNvPr id="4" name="Slide Number Placeholder 3"/>
          <p:cNvSpPr>
            <a:spLocks noGrp="1"/>
          </p:cNvSpPr>
          <p:nvPr>
            <p:ph type="sldNum" sz="quarter" idx="12"/>
          </p:nvPr>
        </p:nvSpPr>
        <p:spPr/>
        <p:txBody>
          <a:bodyPr/>
          <a:lstStyle/>
          <a:p>
            <a:fld id="{B678A430-2B5E-9C4F-A94E-0139B75F11B5}" type="slidenum">
              <a:rPr lang="en-US" smtClean="0"/>
              <a:pPr/>
              <a:t>8</a:t>
            </a:fld>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Asset Retirement Obligations</a:t>
            </a:r>
            <a:endParaRPr lang="en-US" dirty="0"/>
          </a:p>
        </p:txBody>
      </p:sp>
      <p:sp>
        <p:nvSpPr>
          <p:cNvPr id="3" name="Content Placeholder 2"/>
          <p:cNvSpPr>
            <a:spLocks noGrp="1"/>
          </p:cNvSpPr>
          <p:nvPr>
            <p:ph idx="1"/>
          </p:nvPr>
        </p:nvSpPr>
        <p:spPr/>
        <p:txBody>
          <a:bodyPr/>
          <a:lstStyle/>
          <a:p>
            <a:r>
              <a:rPr lang="en-US" b="1" dirty="0" smtClean="0"/>
              <a:t>What:</a:t>
            </a:r>
            <a:r>
              <a:rPr lang="en-US" dirty="0" smtClean="0"/>
              <a:t> The GASB is considering standards for reporting liabilities related to obligations to perform procedures to close certain capital assets, such as nuclear power plants</a:t>
            </a:r>
          </a:p>
          <a:p>
            <a:r>
              <a:rPr lang="en-US" b="1" dirty="0" smtClean="0"/>
              <a:t>Why:</a:t>
            </a:r>
            <a:r>
              <a:rPr lang="en-US" dirty="0" smtClean="0"/>
              <a:t> Existing standards (Statement 18) address only municipal landfills but governments have retirement obligations for other types of capital assets</a:t>
            </a:r>
          </a:p>
          <a:p>
            <a:r>
              <a:rPr lang="en-US" b="1" dirty="0" smtClean="0"/>
              <a:t>When:</a:t>
            </a:r>
            <a:r>
              <a:rPr lang="en-US" dirty="0" smtClean="0"/>
              <a:t> An Exposure Draft is expected for December 2015</a:t>
            </a:r>
            <a:endParaRPr lang="en-US" dirty="0"/>
          </a:p>
        </p:txBody>
      </p:sp>
      <p:sp>
        <p:nvSpPr>
          <p:cNvPr id="5" name="Slide Number Placeholder 4"/>
          <p:cNvSpPr>
            <a:spLocks noGrp="1"/>
          </p:cNvSpPr>
          <p:nvPr>
            <p:ph type="sldNum" sz="quarter" idx="12"/>
          </p:nvPr>
        </p:nvSpPr>
        <p:spPr/>
        <p:txBody>
          <a:bodyPr/>
          <a:lstStyle/>
          <a:p>
            <a:fld id="{B678A430-2B5E-9C4F-A94E-0139B75F11B5}" type="slidenum">
              <a:rPr lang="en-US" smtClean="0"/>
              <a:pPr/>
              <a:t>80</a:t>
            </a:fld>
            <a:endParaRPr lang="en-US" dirty="0"/>
          </a:p>
        </p:txBody>
      </p:sp>
    </p:spTree>
    <p:extLst>
      <p:ext uri="{BB962C8B-B14F-4D97-AF65-F5344CB8AC3E}">
        <p14:creationId xmlns:p14="http://schemas.microsoft.com/office/powerpoint/2010/main" xmlns="" val="19718101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79" y="438939"/>
            <a:ext cx="8907921" cy="643317"/>
          </a:xfrm>
        </p:spPr>
        <p:txBody>
          <a:bodyPr/>
          <a:lstStyle/>
          <a:p>
            <a:r>
              <a:rPr lang="en-US" dirty="0" smtClean="0"/>
              <a:t>Scope</a:t>
            </a:r>
            <a:endParaRPr lang="en-US" dirty="0"/>
          </a:p>
        </p:txBody>
      </p:sp>
      <p:sp>
        <p:nvSpPr>
          <p:cNvPr id="3" name="Content Placeholder 2"/>
          <p:cNvSpPr>
            <a:spLocks noGrp="1"/>
          </p:cNvSpPr>
          <p:nvPr>
            <p:ph idx="1"/>
          </p:nvPr>
        </p:nvSpPr>
        <p:spPr>
          <a:xfrm>
            <a:off x="582613" y="1162752"/>
            <a:ext cx="8561387" cy="5114165"/>
          </a:xfrm>
        </p:spPr>
        <p:txBody>
          <a:bodyPr/>
          <a:lstStyle/>
          <a:p>
            <a:r>
              <a:rPr lang="en-US" i="1" dirty="0" smtClean="0"/>
              <a:t>Asset </a:t>
            </a:r>
            <a:r>
              <a:rPr lang="en-US" i="1" dirty="0"/>
              <a:t>retirement </a:t>
            </a:r>
            <a:r>
              <a:rPr lang="en-US" i="1" dirty="0" smtClean="0"/>
              <a:t>obligation</a:t>
            </a:r>
            <a:r>
              <a:rPr lang="en-US" dirty="0" smtClean="0"/>
              <a:t>—A </a:t>
            </a:r>
            <a:r>
              <a:rPr lang="en-US" dirty="0"/>
              <a:t>legal obligation associated with the retirement of a capital </a:t>
            </a:r>
            <a:r>
              <a:rPr lang="en-US" dirty="0" smtClean="0"/>
              <a:t>asset</a:t>
            </a:r>
          </a:p>
          <a:p>
            <a:pPr lvl="1"/>
            <a:r>
              <a:rPr lang="en-US" i="1" dirty="0" smtClean="0"/>
              <a:t>Retirement </a:t>
            </a:r>
            <a:r>
              <a:rPr lang="en-US" i="1" dirty="0"/>
              <a:t>of a capital </a:t>
            </a:r>
            <a:r>
              <a:rPr lang="en-US" i="1" dirty="0" smtClean="0"/>
              <a:t>asset</a:t>
            </a:r>
            <a:r>
              <a:rPr lang="en-US" dirty="0" smtClean="0"/>
              <a:t>—The </a:t>
            </a:r>
            <a:r>
              <a:rPr lang="en-US" dirty="0"/>
              <a:t>other-than-temporary removal of a capital asset from </a:t>
            </a:r>
            <a:r>
              <a:rPr lang="en-US" dirty="0" smtClean="0"/>
              <a:t>service (such as from sale</a:t>
            </a:r>
            <a:r>
              <a:rPr lang="en-US" dirty="0"/>
              <a:t>, abandonment, recycling, or disposal in some other </a:t>
            </a:r>
            <a:r>
              <a:rPr lang="en-US" dirty="0" smtClean="0"/>
              <a:t>manner)</a:t>
            </a:r>
          </a:p>
          <a:p>
            <a:pPr lvl="1"/>
            <a:r>
              <a:rPr lang="en-US" dirty="0" smtClean="0"/>
              <a:t>Includes legal </a:t>
            </a:r>
            <a:r>
              <a:rPr lang="en-US" dirty="0"/>
              <a:t>obligations associated with the retirement of a tangible capital </a:t>
            </a:r>
            <a:r>
              <a:rPr lang="en-US" dirty="0" smtClean="0"/>
              <a:t>asset, such as nuclear power plant decommissioning, storage tank removal, removal of </a:t>
            </a:r>
            <a:r>
              <a:rPr lang="en-US" dirty="0" err="1" smtClean="0"/>
              <a:t>radiologically</a:t>
            </a:r>
            <a:r>
              <a:rPr lang="en-US" dirty="0" smtClean="0"/>
              <a:t> contaminated medical equipment</a:t>
            </a:r>
            <a:endParaRPr lang="en-US" dirty="0"/>
          </a:p>
        </p:txBody>
      </p:sp>
      <p:sp>
        <p:nvSpPr>
          <p:cNvPr id="5" name="Slide Number Placeholder 4"/>
          <p:cNvSpPr>
            <a:spLocks noGrp="1"/>
          </p:cNvSpPr>
          <p:nvPr>
            <p:ph type="sldNum" sz="quarter" idx="12"/>
          </p:nvPr>
        </p:nvSpPr>
        <p:spPr/>
        <p:txBody>
          <a:bodyPr/>
          <a:lstStyle/>
          <a:p>
            <a:fld id="{8EDC38AE-20C7-40FD-B53A-27D883917EA3}" type="slidenum">
              <a:rPr lang="en-US" smtClean="0"/>
              <a:pPr/>
              <a:t>81</a:t>
            </a:fld>
            <a:endParaRPr lang="en-US" dirty="0"/>
          </a:p>
        </p:txBody>
      </p:sp>
    </p:spTree>
    <p:extLst>
      <p:ext uri="{BB962C8B-B14F-4D97-AF65-F5344CB8AC3E}">
        <p14:creationId xmlns:p14="http://schemas.microsoft.com/office/powerpoint/2010/main" xmlns="" val="26731118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Tentative Decisions</a:t>
            </a:r>
            <a:endParaRPr lang="en-US" dirty="0"/>
          </a:p>
        </p:txBody>
      </p:sp>
      <p:sp>
        <p:nvSpPr>
          <p:cNvPr id="3" name="Content Placeholder 2"/>
          <p:cNvSpPr>
            <a:spLocks noGrp="1"/>
          </p:cNvSpPr>
          <p:nvPr>
            <p:ph idx="1"/>
          </p:nvPr>
        </p:nvSpPr>
        <p:spPr/>
        <p:txBody>
          <a:bodyPr/>
          <a:lstStyle/>
          <a:p>
            <a:r>
              <a:rPr lang="en-US" dirty="0" smtClean="0"/>
              <a:t>Project approach—General guidance with specific guidance added as needed to operationalize the principles.</a:t>
            </a:r>
          </a:p>
          <a:p>
            <a:r>
              <a:rPr lang="en-US" dirty="0" smtClean="0"/>
              <a:t>Measurement attribute—Settlement amount.</a:t>
            </a:r>
          </a:p>
          <a:p>
            <a:pPr lvl="0"/>
            <a:r>
              <a:rPr lang="en-US" dirty="0"/>
              <a:t>An ARO </a:t>
            </a:r>
            <a:r>
              <a:rPr lang="en-US" dirty="0" smtClean="0"/>
              <a:t>meets </a:t>
            </a:r>
            <a:r>
              <a:rPr lang="en-US" dirty="0"/>
              <a:t>the criteria for potential recognition as a liability.</a:t>
            </a:r>
          </a:p>
          <a:p>
            <a:pPr lvl="0"/>
            <a:r>
              <a:rPr lang="en-US" dirty="0"/>
              <a:t>Asset retirement costs do not meet the definition of an asset.</a:t>
            </a:r>
          </a:p>
          <a:p>
            <a:r>
              <a:rPr lang="en-US" dirty="0"/>
              <a:t>For a capital asset that is ready for use, the debit side of the transaction (the asset retirement cost) be reported as a deferred outflow of resources</a:t>
            </a:r>
            <a:r>
              <a:rPr lang="en-US" dirty="0" smtClean="0"/>
              <a:t>.</a:t>
            </a:r>
          </a:p>
        </p:txBody>
      </p:sp>
      <p:sp>
        <p:nvSpPr>
          <p:cNvPr id="5" name="Slide Number Placeholder 4"/>
          <p:cNvSpPr>
            <a:spLocks noGrp="1"/>
          </p:cNvSpPr>
          <p:nvPr>
            <p:ph type="sldNum" sz="quarter" idx="12"/>
          </p:nvPr>
        </p:nvSpPr>
        <p:spPr/>
        <p:txBody>
          <a:bodyPr/>
          <a:lstStyle/>
          <a:p>
            <a:fld id="{8EDC38AE-20C7-40FD-B53A-27D883917EA3}" type="slidenum">
              <a:rPr lang="en-US" smtClean="0"/>
              <a:pPr/>
              <a:t>82</a:t>
            </a:fld>
            <a:endParaRPr lang="en-US" dirty="0"/>
          </a:p>
        </p:txBody>
      </p:sp>
    </p:spTree>
    <p:extLst>
      <p:ext uri="{BB962C8B-B14F-4D97-AF65-F5344CB8AC3E}">
        <p14:creationId xmlns:p14="http://schemas.microsoft.com/office/powerpoint/2010/main" xmlns="" val="15307834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Tentative Decisions</a:t>
            </a:r>
            <a:endParaRPr lang="en-US" dirty="0"/>
          </a:p>
        </p:txBody>
      </p:sp>
      <p:sp>
        <p:nvSpPr>
          <p:cNvPr id="3" name="Content Placeholder 2"/>
          <p:cNvSpPr>
            <a:spLocks noGrp="1"/>
          </p:cNvSpPr>
          <p:nvPr>
            <p:ph idx="1"/>
          </p:nvPr>
        </p:nvSpPr>
        <p:spPr/>
        <p:txBody>
          <a:bodyPr/>
          <a:lstStyle/>
          <a:p>
            <a:pPr lvl="0"/>
            <a:r>
              <a:rPr lang="en-US" dirty="0" smtClean="0"/>
              <a:t>Initially measure </a:t>
            </a:r>
            <a:r>
              <a:rPr lang="en-US" dirty="0"/>
              <a:t>an ARO liability </a:t>
            </a:r>
            <a:r>
              <a:rPr lang="en-US" dirty="0" smtClean="0"/>
              <a:t>when </a:t>
            </a:r>
            <a:r>
              <a:rPr lang="en-US" dirty="0"/>
              <a:t>it is incurred and reasonably estimable.</a:t>
            </a:r>
          </a:p>
          <a:p>
            <a:pPr lvl="0"/>
            <a:r>
              <a:rPr lang="en-US" dirty="0" smtClean="0"/>
              <a:t>Measurement technique: current </a:t>
            </a:r>
            <a:r>
              <a:rPr lang="en-US" dirty="0"/>
              <a:t>cost.</a:t>
            </a:r>
          </a:p>
          <a:p>
            <a:pPr lvl="0"/>
            <a:r>
              <a:rPr lang="en-US" dirty="0" smtClean="0"/>
              <a:t>ARO </a:t>
            </a:r>
            <a:r>
              <a:rPr lang="en-US" dirty="0"/>
              <a:t>expenses </a:t>
            </a:r>
            <a:r>
              <a:rPr lang="en-US" dirty="0" smtClean="0"/>
              <a:t>would be recognized in a </a:t>
            </a:r>
            <a:r>
              <a:rPr lang="en-US" dirty="0"/>
              <a:t>systematic and rational manner over the useful life of the asset.</a:t>
            </a:r>
          </a:p>
          <a:p>
            <a:r>
              <a:rPr lang="en-US" dirty="0"/>
              <a:t>ARO costs </a:t>
            </a:r>
            <a:r>
              <a:rPr lang="en-US" dirty="0" smtClean="0"/>
              <a:t>would start </a:t>
            </a:r>
            <a:r>
              <a:rPr lang="en-US" dirty="0"/>
              <a:t>to be recognized as expenses once the deferred outflows of resources related to the ARO are </a:t>
            </a:r>
            <a:r>
              <a:rPr lang="en-US" dirty="0" smtClean="0"/>
              <a:t>recognized.</a:t>
            </a:r>
          </a:p>
        </p:txBody>
      </p:sp>
      <p:sp>
        <p:nvSpPr>
          <p:cNvPr id="5" name="Slide Number Placeholder 4"/>
          <p:cNvSpPr>
            <a:spLocks noGrp="1"/>
          </p:cNvSpPr>
          <p:nvPr>
            <p:ph type="sldNum" sz="quarter" idx="12"/>
          </p:nvPr>
        </p:nvSpPr>
        <p:spPr/>
        <p:txBody>
          <a:bodyPr/>
          <a:lstStyle/>
          <a:p>
            <a:fld id="{8EDC38AE-20C7-40FD-B53A-27D883917EA3}" type="slidenum">
              <a:rPr lang="en-US" smtClean="0"/>
              <a:pPr/>
              <a:t>83</a:t>
            </a:fld>
            <a:endParaRPr lang="en-US" dirty="0"/>
          </a:p>
        </p:txBody>
      </p:sp>
    </p:spTree>
    <p:extLst>
      <p:ext uri="{BB962C8B-B14F-4D97-AF65-F5344CB8AC3E}">
        <p14:creationId xmlns:p14="http://schemas.microsoft.com/office/powerpoint/2010/main" xmlns="" val="30463854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Tentative Decisions</a:t>
            </a:r>
            <a:endParaRPr lang="en-US" dirty="0"/>
          </a:p>
        </p:txBody>
      </p:sp>
      <p:sp>
        <p:nvSpPr>
          <p:cNvPr id="3" name="Content Placeholder 2"/>
          <p:cNvSpPr>
            <a:spLocks noGrp="1"/>
          </p:cNvSpPr>
          <p:nvPr>
            <p:ph idx="1"/>
          </p:nvPr>
        </p:nvSpPr>
        <p:spPr/>
        <p:txBody>
          <a:bodyPr/>
          <a:lstStyle/>
          <a:p>
            <a:pPr lvl="0"/>
            <a:r>
              <a:rPr lang="en-US" dirty="0"/>
              <a:t>The ARO guidance </a:t>
            </a:r>
            <a:r>
              <a:rPr lang="en-US" dirty="0" smtClean="0"/>
              <a:t>would require </a:t>
            </a:r>
            <a:r>
              <a:rPr lang="en-US" dirty="0"/>
              <a:t>both an external and an internal obligating event for initial recognition of an ARO liability.</a:t>
            </a:r>
          </a:p>
          <a:p>
            <a:pPr lvl="1"/>
            <a:r>
              <a:rPr lang="en-US" dirty="0" smtClean="0"/>
              <a:t>External </a:t>
            </a:r>
            <a:r>
              <a:rPr lang="en-US" dirty="0"/>
              <a:t>obligating </a:t>
            </a:r>
            <a:r>
              <a:rPr lang="en-US" dirty="0" smtClean="0"/>
              <a:t>event: approval </a:t>
            </a:r>
            <a:r>
              <a:rPr lang="en-US" dirty="0"/>
              <a:t>of laws or regulations, the creation of a contract, or a court judgment that imposes a legal obligation on a government to retire a capital asset</a:t>
            </a:r>
            <a:r>
              <a:rPr lang="en-US" dirty="0" smtClean="0"/>
              <a:t>.</a:t>
            </a:r>
          </a:p>
          <a:p>
            <a:pPr lvl="1"/>
            <a:r>
              <a:rPr lang="en-US" dirty="0"/>
              <a:t>I</a:t>
            </a:r>
            <a:r>
              <a:rPr lang="en-US" dirty="0" smtClean="0"/>
              <a:t>nternal </a:t>
            </a:r>
            <a:r>
              <a:rPr lang="en-US" dirty="0"/>
              <a:t>obligating event can </a:t>
            </a:r>
            <a:r>
              <a:rPr lang="en-US" dirty="0" smtClean="0"/>
              <a:t>be: </a:t>
            </a:r>
            <a:r>
              <a:rPr lang="en-US" sz="2400" dirty="0" smtClean="0"/>
              <a:t>occurrence </a:t>
            </a:r>
            <a:r>
              <a:rPr lang="en-US" sz="2400" dirty="0"/>
              <a:t>of </a:t>
            </a:r>
            <a:r>
              <a:rPr lang="en-US" sz="2400" dirty="0" smtClean="0"/>
              <a:t>contamination, p</a:t>
            </a:r>
            <a:r>
              <a:rPr lang="en-US" dirty="0" smtClean="0"/>
              <a:t>utting </a:t>
            </a:r>
            <a:r>
              <a:rPr lang="en-US" dirty="0"/>
              <a:t>the capital asset into </a:t>
            </a:r>
            <a:r>
              <a:rPr lang="en-US" dirty="0" smtClean="0"/>
              <a:t>operation, permanent </a:t>
            </a:r>
            <a:r>
              <a:rPr lang="en-US" dirty="0"/>
              <a:t>abandonment of the capital asset before it is put into </a:t>
            </a:r>
            <a:r>
              <a:rPr lang="en-US" dirty="0" smtClean="0"/>
              <a:t>operation, acquisition of an asset with an ARO</a:t>
            </a:r>
            <a:endParaRPr lang="en-US" dirty="0"/>
          </a:p>
        </p:txBody>
      </p:sp>
      <p:sp>
        <p:nvSpPr>
          <p:cNvPr id="5" name="Slide Number Placeholder 4"/>
          <p:cNvSpPr>
            <a:spLocks noGrp="1"/>
          </p:cNvSpPr>
          <p:nvPr>
            <p:ph type="sldNum" sz="quarter" idx="12"/>
          </p:nvPr>
        </p:nvSpPr>
        <p:spPr/>
        <p:txBody>
          <a:bodyPr/>
          <a:lstStyle/>
          <a:p>
            <a:fld id="{8EDC38AE-20C7-40FD-B53A-27D883917EA3}" type="slidenum">
              <a:rPr lang="en-US" smtClean="0"/>
              <a:pPr/>
              <a:t>84</a:t>
            </a:fld>
            <a:endParaRPr lang="en-US" dirty="0"/>
          </a:p>
        </p:txBody>
      </p:sp>
    </p:spTree>
    <p:extLst>
      <p:ext uri="{BB962C8B-B14F-4D97-AF65-F5344CB8AC3E}">
        <p14:creationId xmlns:p14="http://schemas.microsoft.com/office/powerpoint/2010/main" xmlns="" val="19199448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870404578"/>
              </p:ext>
            </p:extLst>
          </p:nvPr>
        </p:nvGraphicFramePr>
        <p:xfrm>
          <a:off x="381000" y="1447800"/>
          <a:ext cx="8229600" cy="2761435"/>
        </p:xfrm>
        <a:graphic>
          <a:graphicData uri="http://schemas.openxmlformats.org/drawingml/2006/table">
            <a:tbl>
              <a:tblPr firstRow="1" bandRow="1">
                <a:tableStyleId>{5C22544A-7EE6-4342-B048-85BDC9FD1C3A}</a:tableStyleId>
              </a:tblPr>
              <a:tblGrid>
                <a:gridCol w="4114800"/>
                <a:gridCol w="4114800"/>
              </a:tblGrid>
              <a:tr h="552287">
                <a:tc gridSpan="2">
                  <a:txBody>
                    <a:bodyPr/>
                    <a:lstStyle/>
                    <a:p>
                      <a:pPr algn="ctr"/>
                      <a:endParaRPr lang="en-US" b="1" u="sng" dirty="0"/>
                    </a:p>
                  </a:txBody>
                  <a:tcPr/>
                </a:tc>
                <a:tc hMerge="1">
                  <a:txBody>
                    <a:bodyPr/>
                    <a:lstStyle/>
                    <a:p>
                      <a:endParaRPr lang="en-US" dirty="0"/>
                    </a:p>
                  </a:txBody>
                  <a:tcPr/>
                </a:tc>
              </a:tr>
              <a:tr h="552287">
                <a:tc>
                  <a:txBody>
                    <a:bodyPr/>
                    <a:lstStyle/>
                    <a:p>
                      <a:pPr algn="ctr"/>
                      <a:r>
                        <a:rPr lang="en-US" dirty="0" smtClean="0"/>
                        <a:t>Pre-Agenda Research Starts</a:t>
                      </a:r>
                      <a:endParaRPr lang="en-US" dirty="0"/>
                    </a:p>
                  </a:txBody>
                  <a:tcPr/>
                </a:tc>
                <a:tc>
                  <a:txBody>
                    <a:bodyPr/>
                    <a:lstStyle/>
                    <a:p>
                      <a:pPr algn="ctr"/>
                      <a:r>
                        <a:rPr lang="en-US" dirty="0" smtClean="0"/>
                        <a:t>December 2013</a:t>
                      </a:r>
                      <a:endParaRPr lang="en-US" dirty="0"/>
                    </a:p>
                  </a:txBody>
                  <a:tcPr/>
                </a:tc>
              </a:tr>
              <a:tr h="552287">
                <a:tc>
                  <a:txBody>
                    <a:bodyPr/>
                    <a:lstStyle/>
                    <a:p>
                      <a:pPr algn="ctr"/>
                      <a:r>
                        <a:rPr lang="en-US" dirty="0" smtClean="0"/>
                        <a:t>Added to Current Technical Agenda </a:t>
                      </a:r>
                      <a:endParaRPr lang="en-US" dirty="0"/>
                    </a:p>
                  </a:txBody>
                  <a:tcPr/>
                </a:tc>
                <a:tc>
                  <a:txBody>
                    <a:bodyPr/>
                    <a:lstStyle/>
                    <a:p>
                      <a:pPr algn="ctr"/>
                      <a:r>
                        <a:rPr lang="en-US" dirty="0" smtClean="0"/>
                        <a:t>August 2014</a:t>
                      </a:r>
                      <a:endParaRPr lang="en-US" dirty="0"/>
                    </a:p>
                  </a:txBody>
                  <a:tcPr/>
                </a:tc>
              </a:tr>
              <a:tr h="552287">
                <a:tc>
                  <a:txBody>
                    <a:bodyPr/>
                    <a:lstStyle/>
                    <a:p>
                      <a:pPr algn="ctr"/>
                      <a:r>
                        <a:rPr lang="en-US" dirty="0" smtClean="0"/>
                        <a:t>Exposure</a:t>
                      </a:r>
                      <a:r>
                        <a:rPr lang="en-US" baseline="0" dirty="0" smtClean="0"/>
                        <a:t> Draft Expected</a:t>
                      </a:r>
                      <a:endParaRPr lang="en-US" dirty="0"/>
                    </a:p>
                  </a:txBody>
                  <a:tcPr/>
                </a:tc>
                <a:tc>
                  <a:txBody>
                    <a:bodyPr/>
                    <a:lstStyle/>
                    <a:p>
                      <a:pPr algn="ctr"/>
                      <a:r>
                        <a:rPr lang="en-US" dirty="0" smtClean="0"/>
                        <a:t>December 2015</a:t>
                      </a:r>
                      <a:endParaRPr lang="en-US" dirty="0"/>
                    </a:p>
                  </a:txBody>
                  <a:tcPr/>
                </a:tc>
              </a:tr>
              <a:tr h="552287">
                <a:tc>
                  <a:txBody>
                    <a:bodyPr/>
                    <a:lstStyle/>
                    <a:p>
                      <a:pPr algn="ctr"/>
                      <a:r>
                        <a:rPr lang="en-US" dirty="0" smtClean="0"/>
                        <a:t>Final Statement Expected</a:t>
                      </a:r>
                      <a:endParaRPr lang="en-US" dirty="0"/>
                    </a:p>
                  </a:txBody>
                  <a:tcPr/>
                </a:tc>
                <a:tc>
                  <a:txBody>
                    <a:bodyPr/>
                    <a:lstStyle/>
                    <a:p>
                      <a:pPr algn="ctr"/>
                      <a:r>
                        <a:rPr lang="en-US" smtClean="0"/>
                        <a:t>October 2016</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8EDC38AE-20C7-40FD-B53A-27D883917EA3}" type="slidenum">
              <a:rPr lang="en-US" smtClean="0"/>
              <a:pPr/>
              <a:t>85</a:t>
            </a:fld>
            <a:endParaRPr lang="en-US" dirty="0"/>
          </a:p>
        </p:txBody>
      </p:sp>
    </p:spTree>
    <p:extLst>
      <p:ext uri="{BB962C8B-B14F-4D97-AF65-F5344CB8AC3E}">
        <p14:creationId xmlns:p14="http://schemas.microsoft.com/office/powerpoint/2010/main" xmlns="" val="34892048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7197" y="1330043"/>
            <a:ext cx="8442003" cy="1509310"/>
          </a:xfrm>
        </p:spPr>
        <p:txBody>
          <a:bodyPr>
            <a:normAutofit/>
          </a:bodyPr>
          <a:lstStyle/>
          <a:p>
            <a:r>
              <a:rPr lang="en-US" dirty="0" smtClean="0"/>
              <a:t>Blending Requirements for Certain Business</a:t>
            </a:r>
            <a:r>
              <a:rPr lang="en-US" dirty="0" smtClean="0">
                <a:solidFill>
                  <a:schemeClr val="accent1">
                    <a:lumMod val="75000"/>
                  </a:schemeClr>
                </a:solidFill>
              </a:rPr>
              <a:t>-</a:t>
            </a:r>
            <a:r>
              <a:rPr lang="en-US" dirty="0" smtClean="0"/>
              <a:t>Type Activities</a:t>
            </a:r>
            <a:endParaRPr lang="en-US" dirty="0"/>
          </a:p>
        </p:txBody>
      </p:sp>
      <p:sp>
        <p:nvSpPr>
          <p:cNvPr id="3" name="Slide Number Placeholder 2"/>
          <p:cNvSpPr>
            <a:spLocks noGrp="1"/>
          </p:cNvSpPr>
          <p:nvPr>
            <p:ph type="sldNum" sz="quarter" idx="4"/>
          </p:nvPr>
        </p:nvSpPr>
        <p:spPr/>
        <p:txBody>
          <a:bodyPr/>
          <a:lstStyle/>
          <a:p>
            <a:fld id="{B8C3CD40-D32D-4A66-9ED6-B023972553E0}" type="slidenum">
              <a:rPr lang="en-US" smtClean="0"/>
              <a:pPr/>
              <a:t>86</a:t>
            </a:fld>
            <a:endParaRPr lang="en-US" dirty="0"/>
          </a:p>
        </p:txBody>
      </p:sp>
    </p:spTree>
    <p:extLst>
      <p:ext uri="{BB962C8B-B14F-4D97-AF65-F5344CB8AC3E}">
        <p14:creationId xmlns:p14="http://schemas.microsoft.com/office/powerpoint/2010/main" xmlns="" val="22124214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Blending Requirements</a:t>
            </a:r>
            <a:endParaRPr lang="en-US" dirty="0"/>
          </a:p>
        </p:txBody>
      </p:sp>
      <p:sp>
        <p:nvSpPr>
          <p:cNvPr id="3" name="Content Placeholder 2"/>
          <p:cNvSpPr>
            <a:spLocks noGrp="1"/>
          </p:cNvSpPr>
          <p:nvPr>
            <p:ph idx="1"/>
          </p:nvPr>
        </p:nvSpPr>
        <p:spPr/>
        <p:txBody>
          <a:bodyPr/>
          <a:lstStyle/>
          <a:p>
            <a:r>
              <a:rPr lang="en-US" b="1" dirty="0" smtClean="0"/>
              <a:t>What:</a:t>
            </a:r>
            <a:r>
              <a:rPr lang="en-US" dirty="0" smtClean="0"/>
              <a:t> The GASB is considering revising the standards regarding how certain component units of business-type activities should be presented in the financial statements of the primary government</a:t>
            </a:r>
          </a:p>
          <a:p>
            <a:r>
              <a:rPr lang="en-US" b="1" dirty="0" smtClean="0"/>
              <a:t>Why:</a:t>
            </a:r>
            <a:r>
              <a:rPr lang="en-US" dirty="0" smtClean="0"/>
              <a:t> There is diversity in practice, with some component units blended for reasons not included in Statement 14</a:t>
            </a:r>
          </a:p>
          <a:p>
            <a:r>
              <a:rPr lang="en-US" b="1" dirty="0" smtClean="0"/>
              <a:t>When:</a:t>
            </a:r>
            <a:r>
              <a:rPr lang="en-US" dirty="0" smtClean="0"/>
              <a:t> An Exposure Draft is expected for June 2015</a:t>
            </a:r>
            <a:endParaRPr lang="en-US" dirty="0"/>
          </a:p>
        </p:txBody>
      </p:sp>
      <p:sp>
        <p:nvSpPr>
          <p:cNvPr id="5" name="Slide Number Placeholder 4"/>
          <p:cNvSpPr>
            <a:spLocks noGrp="1"/>
          </p:cNvSpPr>
          <p:nvPr>
            <p:ph type="sldNum" sz="quarter" idx="12"/>
          </p:nvPr>
        </p:nvSpPr>
        <p:spPr/>
        <p:txBody>
          <a:bodyPr/>
          <a:lstStyle/>
          <a:p>
            <a:fld id="{B678A430-2B5E-9C4F-A94E-0139B75F11B5}" type="slidenum">
              <a:rPr lang="en-US" smtClean="0"/>
              <a:pPr/>
              <a:t>87</a:t>
            </a:fld>
            <a:endParaRPr lang="en-US" dirty="0"/>
          </a:p>
        </p:txBody>
      </p:sp>
    </p:spTree>
    <p:extLst>
      <p:ext uri="{BB962C8B-B14F-4D97-AF65-F5344CB8AC3E}">
        <p14:creationId xmlns:p14="http://schemas.microsoft.com/office/powerpoint/2010/main" xmlns="" val="42525684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Blending Requirements: Issues</a:t>
            </a:r>
            <a:endParaRPr lang="en-US" dirty="0"/>
          </a:p>
        </p:txBody>
      </p:sp>
      <p:sp>
        <p:nvSpPr>
          <p:cNvPr id="3" name="Content Placeholder 2"/>
          <p:cNvSpPr>
            <a:spLocks noGrp="1"/>
          </p:cNvSpPr>
          <p:nvPr>
            <p:ph idx="1"/>
          </p:nvPr>
        </p:nvSpPr>
        <p:spPr>
          <a:xfrm>
            <a:off x="381000" y="1524000"/>
            <a:ext cx="8561387" cy="4624240"/>
          </a:xfrm>
        </p:spPr>
        <p:txBody>
          <a:bodyPr/>
          <a:lstStyle/>
          <a:p>
            <a:r>
              <a:rPr lang="en-US" dirty="0" smtClean="0"/>
              <a:t>M</a:t>
            </a:r>
            <a:r>
              <a:rPr lang="en-US" dirty="0" smtClean="0">
                <a:latin typeface="Arial"/>
                <a:cs typeface="Arial"/>
              </a:rPr>
              <a:t>ost component units should be included in the financial reporting entity by discrete presentation; blending used only under certain circumstances</a:t>
            </a:r>
          </a:p>
          <a:p>
            <a:r>
              <a:rPr lang="en-US" dirty="0" smtClean="0"/>
              <a:t>Project considering </a:t>
            </a:r>
            <a:r>
              <a:rPr lang="en-US" dirty="0"/>
              <a:t>which methods of reporting component units</a:t>
            </a:r>
            <a:r>
              <a:rPr lang="en-US" dirty="0">
                <a:latin typeface="Arial"/>
                <a:cs typeface="Arial"/>
              </a:rPr>
              <a:t>—blended or discrete presentation—is most appropriate for the reporting entity of certain BTAs</a:t>
            </a:r>
          </a:p>
          <a:p>
            <a:r>
              <a:rPr lang="en-US" dirty="0">
                <a:latin typeface="Arial"/>
                <a:cs typeface="Arial"/>
              </a:rPr>
              <a:t>If types of component units in question should be blended:</a:t>
            </a:r>
            <a:endParaRPr lang="en-US" dirty="0"/>
          </a:p>
          <a:p>
            <a:pPr lvl="1"/>
            <a:r>
              <a:rPr lang="en-US" dirty="0"/>
              <a:t>Consider whether blending can be achieved under the existing criteria (substantively the same governing body) or whether additional criteria should be developed</a:t>
            </a:r>
          </a:p>
          <a:p>
            <a:pPr lvl="1"/>
            <a:r>
              <a:rPr lang="en-US" dirty="0"/>
              <a:t>If additional blending criteria are considered, should application be limited to “certain BTAs” or available to all governments?</a:t>
            </a:r>
          </a:p>
          <a:p>
            <a:pPr lvl="1"/>
            <a:r>
              <a:rPr lang="en-US" dirty="0"/>
              <a:t>Is disclosure of disaggregated information needed? </a:t>
            </a:r>
          </a:p>
        </p:txBody>
      </p:sp>
      <p:sp>
        <p:nvSpPr>
          <p:cNvPr id="5" name="Slide Number Placeholder 4"/>
          <p:cNvSpPr>
            <a:spLocks noGrp="1"/>
          </p:cNvSpPr>
          <p:nvPr>
            <p:ph type="sldNum" sz="quarter" idx="12"/>
          </p:nvPr>
        </p:nvSpPr>
        <p:spPr/>
        <p:txBody>
          <a:bodyPr/>
          <a:lstStyle/>
          <a:p>
            <a:fld id="{8EDC38AE-20C7-40FD-B53A-27D883917EA3}" type="slidenum">
              <a:rPr lang="en-US" smtClean="0"/>
              <a:pPr/>
              <a:t>88</a:t>
            </a:fld>
            <a:endParaRPr lang="en-US" dirty="0"/>
          </a:p>
        </p:txBody>
      </p:sp>
    </p:spTree>
    <p:extLst>
      <p:ext uri="{BB962C8B-B14F-4D97-AF65-F5344CB8AC3E}">
        <p14:creationId xmlns:p14="http://schemas.microsoft.com/office/powerpoint/2010/main" xmlns="" val="24190436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79" y="537322"/>
            <a:ext cx="8755521" cy="1062877"/>
          </a:xfrm>
        </p:spPr>
        <p:txBody>
          <a:bodyPr/>
          <a:lstStyle/>
          <a:p>
            <a:r>
              <a:rPr lang="en-US" dirty="0" smtClean="0"/>
              <a:t>Tentative Board Decisions</a:t>
            </a:r>
            <a:endParaRPr lang="en-US" dirty="0"/>
          </a:p>
        </p:txBody>
      </p:sp>
      <p:sp>
        <p:nvSpPr>
          <p:cNvPr id="3" name="Content Placeholder 2"/>
          <p:cNvSpPr>
            <a:spLocks noGrp="1"/>
          </p:cNvSpPr>
          <p:nvPr>
            <p:ph idx="1"/>
          </p:nvPr>
        </p:nvSpPr>
        <p:spPr>
          <a:xfrm>
            <a:off x="304800" y="1600199"/>
            <a:ext cx="8458200" cy="4495801"/>
          </a:xfrm>
        </p:spPr>
        <p:txBody>
          <a:bodyPr/>
          <a:lstStyle/>
          <a:p>
            <a:r>
              <a:rPr lang="en-US" dirty="0" smtClean="0"/>
              <a:t>Develop implementation </a:t>
            </a:r>
            <a:r>
              <a:rPr lang="en-US" dirty="0"/>
              <a:t>guidance clarifying that </a:t>
            </a:r>
            <a:r>
              <a:rPr lang="en-US" dirty="0" smtClean="0"/>
              <a:t>being </a:t>
            </a:r>
            <a:r>
              <a:rPr lang="en-US" dirty="0"/>
              <a:t>the sole corporate member of an LLC, in which there is not a separate governing board, is equivalent to having </a:t>
            </a:r>
            <a:r>
              <a:rPr lang="en-US" i="1" dirty="0"/>
              <a:t>substantively the same board. </a:t>
            </a:r>
            <a:endParaRPr lang="en-US" i="1" dirty="0" smtClean="0"/>
          </a:p>
          <a:p>
            <a:r>
              <a:rPr lang="en-US" dirty="0" smtClean="0"/>
              <a:t>Propose an exception to existing standards:</a:t>
            </a:r>
          </a:p>
          <a:p>
            <a:pPr lvl="1"/>
            <a:r>
              <a:rPr lang="en-US"/>
              <a:t>A component unit that is incorporated as a </a:t>
            </a:r>
            <a:r>
              <a:rPr lang="en-US" i="1"/>
              <a:t>not-for-profit corporation,</a:t>
            </a:r>
            <a:r>
              <a:rPr lang="en-US"/>
              <a:t> in which the primary government is the sole corporate member, should be included in the reporting entity financial statements using the blended method.</a:t>
            </a:r>
            <a:endParaRPr lang="en-US" dirty="0" smtClean="0"/>
          </a:p>
        </p:txBody>
      </p:sp>
      <p:sp>
        <p:nvSpPr>
          <p:cNvPr id="5" name="Slide Number Placeholder 4"/>
          <p:cNvSpPr>
            <a:spLocks noGrp="1"/>
          </p:cNvSpPr>
          <p:nvPr>
            <p:ph type="sldNum" sz="quarter" idx="12"/>
          </p:nvPr>
        </p:nvSpPr>
        <p:spPr/>
        <p:txBody>
          <a:bodyPr/>
          <a:lstStyle/>
          <a:p>
            <a:fld id="{8EDC38AE-20C7-40FD-B53A-27D883917EA3}" type="slidenum">
              <a:rPr lang="en-US" smtClean="0"/>
              <a:pPr/>
              <a:t>89</a:t>
            </a:fld>
            <a:endParaRPr lang="en-US" dirty="0"/>
          </a:p>
        </p:txBody>
      </p:sp>
    </p:spTree>
    <p:extLst>
      <p:ext uri="{BB962C8B-B14F-4D97-AF65-F5344CB8AC3E}">
        <p14:creationId xmlns:p14="http://schemas.microsoft.com/office/powerpoint/2010/main" xmlns="" val="3377243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NPL: Measurement—Timing</a:t>
            </a:r>
            <a:endParaRPr lang="en-US" dirty="0"/>
          </a:p>
        </p:txBody>
      </p:sp>
      <p:sp>
        <p:nvSpPr>
          <p:cNvPr id="3" name="Content Placeholder 2"/>
          <p:cNvSpPr>
            <a:spLocks noGrp="1"/>
          </p:cNvSpPr>
          <p:nvPr>
            <p:ph idx="1"/>
          </p:nvPr>
        </p:nvSpPr>
        <p:spPr/>
        <p:txBody>
          <a:bodyPr>
            <a:normAutofit/>
          </a:bodyPr>
          <a:lstStyle/>
          <a:p>
            <a:r>
              <a:rPr lang="en-US" dirty="0" smtClean="0"/>
              <a:t>Employer fiscal year-end</a:t>
            </a:r>
          </a:p>
          <a:p>
            <a:r>
              <a:rPr lang="en-US" dirty="0" smtClean="0"/>
              <a:t>Measurement date (of NPL)</a:t>
            </a:r>
          </a:p>
          <a:p>
            <a:pPr lvl="1"/>
            <a:r>
              <a:rPr lang="en-US" dirty="0" smtClean="0"/>
              <a:t>As of date no earlier than end of prior fiscal year</a:t>
            </a:r>
          </a:p>
          <a:p>
            <a:pPr lvl="1"/>
            <a:r>
              <a:rPr lang="en-US" dirty="0" smtClean="0"/>
              <a:t>Both components (TPL/plan net position) as of the same date</a:t>
            </a:r>
          </a:p>
          <a:p>
            <a:r>
              <a:rPr lang="en-US" dirty="0" smtClean="0"/>
              <a:t>Actuarial valuation date (of TPL)</a:t>
            </a:r>
          </a:p>
          <a:p>
            <a:pPr lvl="1"/>
            <a:r>
              <a:rPr lang="en-US" dirty="0" smtClean="0"/>
              <a:t>If not measurement date, as of date no more than 30 months (+1 day) prior to FYE</a:t>
            </a:r>
          </a:p>
          <a:p>
            <a:pPr lvl="1"/>
            <a:r>
              <a:rPr lang="en-US" dirty="0" smtClean="0"/>
              <a:t>Actuarial valuations at least every 2 years (more frequent valuations encouraged)</a:t>
            </a:r>
          </a:p>
          <a:p>
            <a:r>
              <a:rPr lang="en-US" dirty="0" smtClean="0"/>
              <a:t>Coordination with pension plan</a:t>
            </a:r>
          </a:p>
          <a:p>
            <a:pPr lvl="2"/>
            <a:endParaRPr lang="en-US" dirty="0" smtClean="0"/>
          </a:p>
          <a:p>
            <a:pPr lvl="2"/>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678A430-2B5E-9C4F-A94E-0139B75F11B5}" type="slidenum">
              <a:rPr lang="en-US" smtClean="0"/>
              <a:pPr/>
              <a:t>9</a:t>
            </a:fld>
            <a:endParaRPr lang="en-US" dirty="0"/>
          </a:p>
        </p:txBody>
      </p:sp>
    </p:spTree>
    <p:extLst>
      <p:ext uri="{BB962C8B-B14F-4D97-AF65-F5344CB8AC3E}">
        <p14:creationId xmlns:p14="http://schemas.microsoft.com/office/powerpoint/2010/main" xmlns="" val="39727092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023431015"/>
              </p:ext>
            </p:extLst>
          </p:nvPr>
        </p:nvGraphicFramePr>
        <p:xfrm>
          <a:off x="381000" y="1447800"/>
          <a:ext cx="8229600" cy="2761435"/>
        </p:xfrm>
        <a:graphic>
          <a:graphicData uri="http://schemas.openxmlformats.org/drawingml/2006/table">
            <a:tbl>
              <a:tblPr firstRow="1" bandRow="1">
                <a:tableStyleId>{5C22544A-7EE6-4342-B048-85BDC9FD1C3A}</a:tableStyleId>
              </a:tblPr>
              <a:tblGrid>
                <a:gridCol w="4114800"/>
                <a:gridCol w="4114800"/>
              </a:tblGrid>
              <a:tr h="552287">
                <a:tc gridSpan="2">
                  <a:txBody>
                    <a:bodyPr/>
                    <a:lstStyle/>
                    <a:p>
                      <a:pPr algn="ctr"/>
                      <a:endParaRPr lang="en-US" b="1" u="sng" dirty="0"/>
                    </a:p>
                  </a:txBody>
                  <a:tcPr/>
                </a:tc>
                <a:tc hMerge="1">
                  <a:txBody>
                    <a:bodyPr/>
                    <a:lstStyle/>
                    <a:p>
                      <a:endParaRPr lang="en-US" dirty="0"/>
                    </a:p>
                  </a:txBody>
                  <a:tcPr/>
                </a:tc>
              </a:tr>
              <a:tr h="552287">
                <a:tc>
                  <a:txBody>
                    <a:bodyPr/>
                    <a:lstStyle/>
                    <a:p>
                      <a:pPr algn="ctr"/>
                      <a:r>
                        <a:rPr lang="en-US" dirty="0" smtClean="0"/>
                        <a:t>Pre-Agenda Research Starts</a:t>
                      </a:r>
                      <a:endParaRPr lang="en-US" dirty="0"/>
                    </a:p>
                  </a:txBody>
                  <a:tcPr/>
                </a:tc>
                <a:tc>
                  <a:txBody>
                    <a:bodyPr/>
                    <a:lstStyle/>
                    <a:p>
                      <a:pPr algn="ctr"/>
                      <a:r>
                        <a:rPr lang="en-US" dirty="0" smtClean="0"/>
                        <a:t>December</a:t>
                      </a:r>
                      <a:r>
                        <a:rPr lang="en-US" baseline="0" dirty="0" smtClean="0"/>
                        <a:t> 2013</a:t>
                      </a:r>
                      <a:endParaRPr lang="en-US" dirty="0"/>
                    </a:p>
                  </a:txBody>
                  <a:tcPr/>
                </a:tc>
              </a:tr>
              <a:tr h="552287">
                <a:tc>
                  <a:txBody>
                    <a:bodyPr/>
                    <a:lstStyle/>
                    <a:p>
                      <a:pPr algn="ctr"/>
                      <a:r>
                        <a:rPr lang="en-US" dirty="0" smtClean="0"/>
                        <a:t>Added to Current Technical Agenda </a:t>
                      </a:r>
                      <a:endParaRPr lang="en-US" dirty="0"/>
                    </a:p>
                  </a:txBody>
                  <a:tcPr/>
                </a:tc>
                <a:tc>
                  <a:txBody>
                    <a:bodyPr/>
                    <a:lstStyle/>
                    <a:p>
                      <a:pPr algn="ctr"/>
                      <a:r>
                        <a:rPr lang="en-US" dirty="0" smtClean="0"/>
                        <a:t>August 2014</a:t>
                      </a:r>
                      <a:endParaRPr lang="en-US" dirty="0"/>
                    </a:p>
                  </a:txBody>
                  <a:tcPr/>
                </a:tc>
              </a:tr>
              <a:tr h="552287">
                <a:tc>
                  <a:txBody>
                    <a:bodyPr/>
                    <a:lstStyle/>
                    <a:p>
                      <a:pPr algn="ctr"/>
                      <a:r>
                        <a:rPr lang="en-US" dirty="0" smtClean="0"/>
                        <a:t>Exposure</a:t>
                      </a:r>
                      <a:r>
                        <a:rPr lang="en-US" baseline="0" dirty="0" smtClean="0"/>
                        <a:t> Draft Expected</a:t>
                      </a:r>
                      <a:endParaRPr lang="en-US" dirty="0"/>
                    </a:p>
                  </a:txBody>
                  <a:tcPr/>
                </a:tc>
                <a:tc>
                  <a:txBody>
                    <a:bodyPr/>
                    <a:lstStyle/>
                    <a:p>
                      <a:pPr algn="ctr"/>
                      <a:r>
                        <a:rPr lang="en-US" dirty="0" smtClean="0"/>
                        <a:t>June 2015</a:t>
                      </a:r>
                      <a:endParaRPr lang="en-US" dirty="0"/>
                    </a:p>
                  </a:txBody>
                  <a:tcPr/>
                </a:tc>
              </a:tr>
              <a:tr h="552287">
                <a:tc>
                  <a:txBody>
                    <a:bodyPr/>
                    <a:lstStyle/>
                    <a:p>
                      <a:pPr algn="ctr"/>
                      <a:r>
                        <a:rPr lang="en-US" dirty="0" smtClean="0"/>
                        <a:t>Final Statement Expected</a:t>
                      </a:r>
                      <a:endParaRPr lang="en-US" dirty="0"/>
                    </a:p>
                  </a:txBody>
                  <a:tcPr/>
                </a:tc>
                <a:tc>
                  <a:txBody>
                    <a:bodyPr/>
                    <a:lstStyle/>
                    <a:p>
                      <a:pPr algn="ctr"/>
                      <a:r>
                        <a:rPr lang="en-US" dirty="0" smtClean="0"/>
                        <a:t>March 2016</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8EDC38AE-20C7-40FD-B53A-27D883917EA3}" type="slidenum">
              <a:rPr lang="en-US" smtClean="0"/>
              <a:pPr/>
              <a:t>90</a:t>
            </a:fld>
            <a:endParaRPr lang="en-US" dirty="0"/>
          </a:p>
        </p:txBody>
      </p:sp>
    </p:spTree>
    <p:extLst>
      <p:ext uri="{BB962C8B-B14F-4D97-AF65-F5344CB8AC3E}">
        <p14:creationId xmlns:p14="http://schemas.microsoft.com/office/powerpoint/2010/main" xmlns="" val="271925653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7197" y="1330043"/>
            <a:ext cx="8442003" cy="1509310"/>
          </a:xfrm>
        </p:spPr>
        <p:txBody>
          <a:bodyPr>
            <a:normAutofit/>
          </a:bodyPr>
          <a:lstStyle/>
          <a:p>
            <a:r>
              <a:rPr lang="en-US" dirty="0" smtClean="0"/>
              <a:t>Irrevocable Charitable Trusts</a:t>
            </a:r>
            <a:endParaRPr lang="en-US" dirty="0"/>
          </a:p>
        </p:txBody>
      </p:sp>
      <p:sp>
        <p:nvSpPr>
          <p:cNvPr id="3" name="Slide Number Placeholder 2"/>
          <p:cNvSpPr>
            <a:spLocks noGrp="1"/>
          </p:cNvSpPr>
          <p:nvPr>
            <p:ph type="sldNum" sz="quarter" idx="4"/>
          </p:nvPr>
        </p:nvSpPr>
        <p:spPr/>
        <p:txBody>
          <a:bodyPr/>
          <a:lstStyle/>
          <a:p>
            <a:fld id="{B8C3CD40-D32D-4A66-9ED6-B023972553E0}" type="slidenum">
              <a:rPr lang="en-US" smtClean="0"/>
              <a:pPr/>
              <a:t>91</a:t>
            </a:fld>
            <a:endParaRPr lang="en-US" dirty="0"/>
          </a:p>
        </p:txBody>
      </p:sp>
    </p:spTree>
    <p:extLst>
      <p:ext uri="{BB962C8B-B14F-4D97-AF65-F5344CB8AC3E}">
        <p14:creationId xmlns:p14="http://schemas.microsoft.com/office/powerpoint/2010/main" xmlns="" val="27366411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Irrevocable Charitable Trusts</a:t>
            </a:r>
            <a:endParaRPr lang="en-US" dirty="0"/>
          </a:p>
        </p:txBody>
      </p:sp>
      <p:sp>
        <p:nvSpPr>
          <p:cNvPr id="3" name="Content Placeholder 2"/>
          <p:cNvSpPr>
            <a:spLocks noGrp="1"/>
          </p:cNvSpPr>
          <p:nvPr>
            <p:ph idx="1"/>
          </p:nvPr>
        </p:nvSpPr>
        <p:spPr/>
        <p:txBody>
          <a:bodyPr/>
          <a:lstStyle/>
          <a:p>
            <a:r>
              <a:rPr lang="en-US" b="1" dirty="0" smtClean="0"/>
              <a:t>What:</a:t>
            </a:r>
            <a:r>
              <a:rPr lang="en-US" dirty="0" smtClean="0"/>
              <a:t> The GASB is considering establishing standards for reporting split-interest agreements, which are particularly prevalent among public colleges and universities</a:t>
            </a:r>
          </a:p>
          <a:p>
            <a:r>
              <a:rPr lang="en-US" b="1" dirty="0" smtClean="0"/>
              <a:t>Why:</a:t>
            </a:r>
            <a:r>
              <a:rPr lang="en-US" dirty="0" smtClean="0"/>
              <a:t> </a:t>
            </a:r>
            <a:r>
              <a:rPr lang="en-US" dirty="0">
                <a:solidFill>
                  <a:prstClr val="black">
                    <a:lumMod val="95000"/>
                    <a:lumOff val="5000"/>
                  </a:prstClr>
                </a:solidFill>
              </a:rPr>
              <a:t>Limited guidance exists for </a:t>
            </a:r>
            <a:r>
              <a:rPr lang="en-US" dirty="0" smtClean="0">
                <a:solidFill>
                  <a:prstClr val="black">
                    <a:lumMod val="95000"/>
                    <a:lumOff val="5000"/>
                  </a:prstClr>
                </a:solidFill>
              </a:rPr>
              <a:t>split-interest </a:t>
            </a:r>
            <a:r>
              <a:rPr lang="en-US" dirty="0">
                <a:solidFill>
                  <a:prstClr val="black">
                    <a:lumMod val="95000"/>
                    <a:lumOff val="5000"/>
                  </a:prstClr>
                </a:solidFill>
              </a:rPr>
              <a:t>agreements where the government acts as trustee and as a </a:t>
            </a:r>
            <a:r>
              <a:rPr lang="en-US" dirty="0" smtClean="0">
                <a:solidFill>
                  <a:prstClr val="black">
                    <a:lumMod val="95000"/>
                    <a:lumOff val="5000"/>
                  </a:prstClr>
                </a:solidFill>
              </a:rPr>
              <a:t>beneficiary; no </a:t>
            </a:r>
            <a:r>
              <a:rPr lang="en-US" dirty="0">
                <a:solidFill>
                  <a:prstClr val="black">
                    <a:lumMod val="95000"/>
                    <a:lumOff val="5000"/>
                  </a:prstClr>
                </a:solidFill>
              </a:rPr>
              <a:t>guidance exists for the recognition of </a:t>
            </a:r>
            <a:r>
              <a:rPr lang="en-US" i="1" dirty="0">
                <a:solidFill>
                  <a:prstClr val="black">
                    <a:lumMod val="95000"/>
                    <a:lumOff val="5000"/>
                  </a:prstClr>
                </a:solidFill>
              </a:rPr>
              <a:t>beneficial interests</a:t>
            </a:r>
            <a:r>
              <a:rPr lang="en-US" dirty="0">
                <a:solidFill>
                  <a:prstClr val="black">
                    <a:lumMod val="95000"/>
                    <a:lumOff val="5000"/>
                  </a:prstClr>
                </a:solidFill>
              </a:rPr>
              <a:t> in assets held and administered outside the </a:t>
            </a:r>
            <a:r>
              <a:rPr lang="en-US" dirty="0" smtClean="0">
                <a:solidFill>
                  <a:prstClr val="black">
                    <a:lumMod val="95000"/>
                    <a:lumOff val="5000"/>
                  </a:prstClr>
                </a:solidFill>
              </a:rPr>
              <a:t>government; users need information about these arrangements</a:t>
            </a:r>
            <a:endParaRPr lang="en-US" dirty="0" smtClean="0"/>
          </a:p>
          <a:p>
            <a:r>
              <a:rPr lang="en-US" b="1" dirty="0" smtClean="0"/>
              <a:t>When:</a:t>
            </a:r>
            <a:r>
              <a:rPr lang="en-US" dirty="0" smtClean="0"/>
              <a:t> An Exposure Draft is expected for June 2015</a:t>
            </a:r>
            <a:endParaRPr lang="en-US" dirty="0"/>
          </a:p>
        </p:txBody>
      </p:sp>
      <p:sp>
        <p:nvSpPr>
          <p:cNvPr id="5" name="Slide Number Placeholder 4"/>
          <p:cNvSpPr>
            <a:spLocks noGrp="1"/>
          </p:cNvSpPr>
          <p:nvPr>
            <p:ph type="sldNum" sz="quarter" idx="12"/>
          </p:nvPr>
        </p:nvSpPr>
        <p:spPr/>
        <p:txBody>
          <a:bodyPr/>
          <a:lstStyle/>
          <a:p>
            <a:fld id="{B678A430-2B5E-9C4F-A94E-0139B75F11B5}" type="slidenum">
              <a:rPr lang="en-US" smtClean="0"/>
              <a:pPr/>
              <a:t>92</a:t>
            </a:fld>
            <a:endParaRPr lang="en-US" dirty="0"/>
          </a:p>
        </p:txBody>
      </p:sp>
    </p:spTree>
    <p:extLst>
      <p:ext uri="{BB962C8B-B14F-4D97-AF65-F5344CB8AC3E}">
        <p14:creationId xmlns:p14="http://schemas.microsoft.com/office/powerpoint/2010/main" xmlns="" val="35430186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79" y="313717"/>
            <a:ext cx="8907921" cy="895540"/>
          </a:xfrm>
        </p:spPr>
        <p:txBody>
          <a:bodyPr/>
          <a:lstStyle/>
          <a:p>
            <a:r>
              <a:rPr lang="en-US" dirty="0" smtClean="0"/>
              <a:t>Scope</a:t>
            </a:r>
            <a:endParaRPr lang="en-US" dirty="0"/>
          </a:p>
        </p:txBody>
      </p:sp>
      <p:sp>
        <p:nvSpPr>
          <p:cNvPr id="3" name="Content Placeholder 2"/>
          <p:cNvSpPr>
            <a:spLocks noGrp="1"/>
          </p:cNvSpPr>
          <p:nvPr>
            <p:ph idx="1"/>
          </p:nvPr>
        </p:nvSpPr>
        <p:spPr>
          <a:xfrm>
            <a:off x="582613" y="1126975"/>
            <a:ext cx="8561387" cy="4816625"/>
          </a:xfrm>
        </p:spPr>
        <p:txBody>
          <a:bodyPr/>
          <a:lstStyle/>
          <a:p>
            <a:pPr>
              <a:lnSpc>
                <a:spcPct val="100000"/>
              </a:lnSpc>
              <a:spcBef>
                <a:spcPts val="600"/>
              </a:spcBef>
              <a:spcAft>
                <a:spcPts val="600"/>
              </a:spcAft>
            </a:pPr>
            <a:r>
              <a:rPr lang="en-US" b="1" dirty="0" smtClean="0"/>
              <a:t>Split-interest </a:t>
            </a:r>
            <a:r>
              <a:rPr lang="en-US" b="1" dirty="0"/>
              <a:t>agreements </a:t>
            </a:r>
            <a:r>
              <a:rPr lang="en-US" dirty="0"/>
              <a:t>for which the government or its component </a:t>
            </a:r>
            <a:r>
              <a:rPr lang="en-US" dirty="0" smtClean="0"/>
              <a:t>unit “holds and administers” </a:t>
            </a:r>
            <a:r>
              <a:rPr lang="en-US" dirty="0"/>
              <a:t>the </a:t>
            </a:r>
            <a:r>
              <a:rPr lang="en-US" dirty="0" smtClean="0"/>
              <a:t>assets</a:t>
            </a:r>
          </a:p>
          <a:p>
            <a:pPr lvl="1"/>
            <a:r>
              <a:rPr lang="en-US" dirty="0">
                <a:solidFill>
                  <a:prstClr val="black"/>
                </a:solidFill>
              </a:rPr>
              <a:t>Donor gives resources to government or 3</a:t>
            </a:r>
            <a:r>
              <a:rPr lang="en-US" baseline="30000" dirty="0">
                <a:solidFill>
                  <a:prstClr val="black"/>
                </a:solidFill>
              </a:rPr>
              <a:t>rd</a:t>
            </a:r>
            <a:r>
              <a:rPr lang="en-US" dirty="0">
                <a:solidFill>
                  <a:prstClr val="black"/>
                </a:solidFill>
              </a:rPr>
              <a:t> </a:t>
            </a:r>
            <a:r>
              <a:rPr lang="en-US" dirty="0" smtClean="0">
                <a:solidFill>
                  <a:prstClr val="black"/>
                </a:solidFill>
              </a:rPr>
              <a:t>party, which “</a:t>
            </a:r>
            <a:r>
              <a:rPr lang="en-US" dirty="0">
                <a:solidFill>
                  <a:prstClr val="black"/>
                </a:solidFill>
              </a:rPr>
              <a:t>holds and administers” as trustee</a:t>
            </a:r>
          </a:p>
          <a:p>
            <a:pPr lvl="1"/>
            <a:r>
              <a:rPr lang="en-US" dirty="0">
                <a:solidFill>
                  <a:prstClr val="black"/>
                </a:solidFill>
              </a:rPr>
              <a:t>Income </a:t>
            </a:r>
            <a:r>
              <a:rPr lang="en-US" dirty="0" smtClean="0">
                <a:solidFill>
                  <a:prstClr val="black"/>
                </a:solidFill>
              </a:rPr>
              <a:t>Benefit: payments </a:t>
            </a:r>
            <a:r>
              <a:rPr lang="en-US" dirty="0">
                <a:solidFill>
                  <a:prstClr val="black"/>
                </a:solidFill>
              </a:rPr>
              <a:t>during the life of the </a:t>
            </a:r>
            <a:r>
              <a:rPr lang="en-US" dirty="0" smtClean="0">
                <a:solidFill>
                  <a:prstClr val="black"/>
                </a:solidFill>
              </a:rPr>
              <a:t>trust, generally to </a:t>
            </a:r>
            <a:r>
              <a:rPr lang="en-US" dirty="0">
                <a:solidFill>
                  <a:prstClr val="black"/>
                </a:solidFill>
              </a:rPr>
              <a:t>non-governmental beneficiary </a:t>
            </a:r>
            <a:r>
              <a:rPr lang="en-US" dirty="0" smtClean="0">
                <a:solidFill>
                  <a:prstClr val="black"/>
                </a:solidFill>
              </a:rPr>
              <a:t>(donor </a:t>
            </a:r>
            <a:r>
              <a:rPr lang="en-US" dirty="0">
                <a:solidFill>
                  <a:prstClr val="black"/>
                </a:solidFill>
              </a:rPr>
              <a:t>or donor’s </a:t>
            </a:r>
            <a:r>
              <a:rPr lang="en-US" dirty="0" smtClean="0">
                <a:solidFill>
                  <a:prstClr val="black"/>
                </a:solidFill>
              </a:rPr>
              <a:t>relative)</a:t>
            </a:r>
            <a:endParaRPr lang="en-US" dirty="0">
              <a:solidFill>
                <a:prstClr val="black"/>
              </a:solidFill>
            </a:endParaRPr>
          </a:p>
          <a:p>
            <a:pPr lvl="1"/>
            <a:r>
              <a:rPr lang="en-US" dirty="0">
                <a:solidFill>
                  <a:prstClr val="black"/>
                </a:solidFill>
              </a:rPr>
              <a:t>Remainder </a:t>
            </a:r>
            <a:r>
              <a:rPr lang="en-US" dirty="0" smtClean="0">
                <a:solidFill>
                  <a:prstClr val="black"/>
                </a:solidFill>
              </a:rPr>
              <a:t>Benefit: assets remaining at </a:t>
            </a:r>
            <a:r>
              <a:rPr lang="en-US" dirty="0">
                <a:solidFill>
                  <a:prstClr val="black"/>
                </a:solidFill>
              </a:rPr>
              <a:t>termination of </a:t>
            </a:r>
            <a:r>
              <a:rPr lang="en-US" dirty="0" smtClean="0">
                <a:solidFill>
                  <a:prstClr val="black"/>
                </a:solidFill>
              </a:rPr>
              <a:t>trust, generally </a:t>
            </a:r>
            <a:r>
              <a:rPr lang="en-US" dirty="0">
                <a:solidFill>
                  <a:prstClr val="black"/>
                </a:solidFill>
              </a:rPr>
              <a:t>goes to government</a:t>
            </a:r>
          </a:p>
          <a:p>
            <a:pPr>
              <a:lnSpc>
                <a:spcPct val="100000"/>
              </a:lnSpc>
              <a:spcBef>
                <a:spcPts val="600"/>
              </a:spcBef>
              <a:spcAft>
                <a:spcPts val="600"/>
              </a:spcAft>
            </a:pPr>
            <a:r>
              <a:rPr lang="en-US" b="1" dirty="0" smtClean="0"/>
              <a:t>Beneficial </a:t>
            </a:r>
            <a:r>
              <a:rPr lang="en-US" b="1" dirty="0"/>
              <a:t>interests </a:t>
            </a:r>
            <a:r>
              <a:rPr lang="en-US" dirty="0"/>
              <a:t>in resources held </a:t>
            </a:r>
            <a:r>
              <a:rPr lang="en-US" dirty="0" smtClean="0"/>
              <a:t>and administered by </a:t>
            </a:r>
            <a:r>
              <a:rPr lang="en-US" dirty="0"/>
              <a:t>3rd parties that are outside the reporting </a:t>
            </a:r>
            <a:r>
              <a:rPr lang="en-US" dirty="0" smtClean="0"/>
              <a:t>entity, including split-interest agreements and perpetual trusts</a:t>
            </a:r>
          </a:p>
          <a:p>
            <a:pPr lvl="1">
              <a:lnSpc>
                <a:spcPct val="100000"/>
              </a:lnSpc>
              <a:spcBef>
                <a:spcPts val="600"/>
              </a:spcBef>
              <a:spcAft>
                <a:spcPts val="600"/>
              </a:spcAft>
            </a:pPr>
            <a:r>
              <a:rPr lang="en-US" dirty="0" smtClean="0"/>
              <a:t>Beneficial </a:t>
            </a:r>
            <a:r>
              <a:rPr lang="en-US" dirty="0"/>
              <a:t>interest refers to the right to receive resources in a future reporting period, as opposed legal title to the donated resources</a:t>
            </a:r>
          </a:p>
        </p:txBody>
      </p:sp>
      <p:sp>
        <p:nvSpPr>
          <p:cNvPr id="5" name="Slide Number Placeholder 4"/>
          <p:cNvSpPr>
            <a:spLocks noGrp="1"/>
          </p:cNvSpPr>
          <p:nvPr>
            <p:ph type="sldNum" sz="quarter" idx="12"/>
          </p:nvPr>
        </p:nvSpPr>
        <p:spPr/>
        <p:txBody>
          <a:bodyPr/>
          <a:lstStyle/>
          <a:p>
            <a:fld id="{8EDC38AE-20C7-40FD-B53A-27D883917EA3}" type="slidenum">
              <a:rPr lang="en-US" smtClean="0"/>
              <a:pPr/>
              <a:t>93</a:t>
            </a:fld>
            <a:endParaRPr lang="en-US" dirty="0"/>
          </a:p>
        </p:txBody>
      </p:sp>
    </p:spTree>
    <p:extLst>
      <p:ext uri="{BB962C8B-B14F-4D97-AF65-F5344CB8AC3E}">
        <p14:creationId xmlns:p14="http://schemas.microsoft.com/office/powerpoint/2010/main" xmlns="" val="928174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Tentative Decisions: Split</a:t>
            </a:r>
            <a:r>
              <a:rPr lang="en-US" dirty="0"/>
              <a:t>-Interest Agreements with Resources Held by Government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588164228"/>
              </p:ext>
            </p:extLst>
          </p:nvPr>
        </p:nvGraphicFramePr>
        <p:xfrm>
          <a:off x="582613" y="1652588"/>
          <a:ext cx="8049659" cy="4119880"/>
        </p:xfrm>
        <a:graphic>
          <a:graphicData uri="http://schemas.openxmlformats.org/drawingml/2006/table">
            <a:tbl>
              <a:tblPr firstRow="1" bandRow="1">
                <a:tableStyleId>{5C22544A-7EE6-4342-B048-85BDC9FD1C3A}</a:tableStyleId>
              </a:tblPr>
              <a:tblGrid>
                <a:gridCol w="1657248"/>
                <a:gridCol w="1885214"/>
                <a:gridCol w="2107945"/>
                <a:gridCol w="2399252"/>
              </a:tblGrid>
              <a:tr h="370840">
                <a:tc>
                  <a:txBody>
                    <a:bodyPr/>
                    <a:lstStyle/>
                    <a:p>
                      <a:r>
                        <a:rPr lang="en-US" dirty="0" smtClean="0"/>
                        <a:t>Measurement</a:t>
                      </a:r>
                      <a:endParaRPr lang="en-US" dirty="0"/>
                    </a:p>
                  </a:txBody>
                  <a:tcPr/>
                </a:tc>
                <a:tc>
                  <a:txBody>
                    <a:bodyPr/>
                    <a:lstStyle/>
                    <a:p>
                      <a:r>
                        <a:rPr lang="en-US" dirty="0" smtClean="0"/>
                        <a:t>Asset</a:t>
                      </a:r>
                      <a:endParaRPr lang="en-US" dirty="0"/>
                    </a:p>
                  </a:txBody>
                  <a:tcPr/>
                </a:tc>
                <a:tc>
                  <a:txBody>
                    <a:bodyPr/>
                    <a:lstStyle/>
                    <a:p>
                      <a:r>
                        <a:rPr lang="en-US" dirty="0" smtClean="0"/>
                        <a:t>Liability</a:t>
                      </a:r>
                      <a:endParaRPr lang="en-US" dirty="0"/>
                    </a:p>
                  </a:txBody>
                  <a:tcPr/>
                </a:tc>
                <a:tc>
                  <a:txBody>
                    <a:bodyPr/>
                    <a:lstStyle/>
                    <a:p>
                      <a:r>
                        <a:rPr lang="en-US" dirty="0" smtClean="0"/>
                        <a:t>Deferred Inflow</a:t>
                      </a:r>
                      <a:endParaRPr lang="en-US" dirty="0"/>
                    </a:p>
                  </a:txBody>
                  <a:tcPr/>
                </a:tc>
              </a:tr>
              <a:tr h="370840">
                <a:tc>
                  <a:txBody>
                    <a:bodyPr/>
                    <a:lstStyle/>
                    <a:p>
                      <a:r>
                        <a:rPr lang="en-US" dirty="0" smtClean="0"/>
                        <a:t>Initial</a:t>
                      </a:r>
                      <a:endParaRPr lang="en-US" dirty="0"/>
                    </a:p>
                  </a:txBody>
                  <a:tcPr/>
                </a:tc>
                <a:tc>
                  <a:txBody>
                    <a:bodyPr/>
                    <a:lstStyle/>
                    <a:p>
                      <a:r>
                        <a:rPr lang="en-US" dirty="0" smtClean="0"/>
                        <a:t>Resources measured at fair value</a:t>
                      </a:r>
                      <a:endParaRPr lang="en-US" dirty="0"/>
                    </a:p>
                  </a:txBody>
                  <a:tcPr/>
                </a:tc>
                <a:tc>
                  <a:txBody>
                    <a:bodyPr/>
                    <a:lstStyle/>
                    <a:p>
                      <a:r>
                        <a:rPr lang="en-US" dirty="0" smtClean="0"/>
                        <a:t>For benefit of </a:t>
                      </a:r>
                      <a:r>
                        <a:rPr lang="en-US" i="1" dirty="0" smtClean="0"/>
                        <a:t>nongovernmental </a:t>
                      </a:r>
                      <a:r>
                        <a:rPr lang="en-US" dirty="0" smtClean="0"/>
                        <a:t>beneficiary:</a:t>
                      </a:r>
                    </a:p>
                    <a:p>
                      <a:pPr marL="168275" indent="-168275">
                        <a:buFont typeface="Arial" panose="020B0604020202020204" pitchFamily="34" charset="0"/>
                        <a:buChar char="•"/>
                      </a:pPr>
                      <a:r>
                        <a:rPr lang="en-US" dirty="0" smtClean="0"/>
                        <a:t>Income benefit—m</a:t>
                      </a:r>
                      <a:r>
                        <a:rPr lang="en-US" dirty="0" smtClean="0">
                          <a:solidFill>
                            <a:prstClr val="black">
                              <a:lumMod val="95000"/>
                              <a:lumOff val="5000"/>
                            </a:prstClr>
                          </a:solidFill>
                        </a:rPr>
                        <a:t>easure directl</a:t>
                      </a:r>
                      <a:r>
                        <a:rPr lang="en-US" i="0" dirty="0" smtClean="0">
                          <a:solidFill>
                            <a:prstClr val="black">
                              <a:lumMod val="95000"/>
                              <a:lumOff val="5000"/>
                            </a:prstClr>
                          </a:solidFill>
                        </a:rPr>
                        <a:t>y at settlement amount</a:t>
                      </a:r>
                    </a:p>
                  </a:txBody>
                  <a:tcPr/>
                </a:tc>
                <a:tc>
                  <a:txBody>
                    <a:bodyPr/>
                    <a:lstStyle/>
                    <a:p>
                      <a:r>
                        <a:rPr lang="en-US" dirty="0" smtClean="0"/>
                        <a:t>For </a:t>
                      </a:r>
                      <a:r>
                        <a:rPr lang="en-US" i="1" dirty="0" smtClean="0"/>
                        <a:t>government’s benefit </a:t>
                      </a:r>
                      <a:r>
                        <a:rPr lang="en-US" dirty="0" smtClean="0"/>
                        <a:t>in resources:</a:t>
                      </a:r>
                    </a:p>
                    <a:p>
                      <a:pPr marL="168275"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smtClean="0">
                          <a:solidFill>
                            <a:prstClr val="black">
                              <a:lumMod val="95000"/>
                              <a:lumOff val="5000"/>
                            </a:prstClr>
                          </a:solidFill>
                        </a:rPr>
                        <a:t>Remainder benefit—residual</a:t>
                      </a:r>
                      <a:r>
                        <a:rPr lang="en-US" i="0" baseline="0" dirty="0" smtClean="0">
                          <a:solidFill>
                            <a:prstClr val="black">
                              <a:lumMod val="95000"/>
                              <a:lumOff val="5000"/>
                            </a:prstClr>
                          </a:solidFill>
                        </a:rPr>
                        <a:t> amount (trust assets less income benefit)</a:t>
                      </a:r>
                      <a:endParaRPr lang="en-US" i="0" dirty="0" smtClean="0"/>
                    </a:p>
                  </a:txBody>
                  <a:tcPr/>
                </a:tc>
              </a:tr>
              <a:tr h="370840">
                <a:tc>
                  <a:txBody>
                    <a:bodyPr/>
                    <a:lstStyle/>
                    <a:p>
                      <a:r>
                        <a:rPr lang="en-US" dirty="0" smtClean="0"/>
                        <a:t>Subsequent</a:t>
                      </a:r>
                      <a:endParaRPr lang="en-US" dirty="0"/>
                    </a:p>
                  </a:txBody>
                  <a:tcPr/>
                </a:tc>
                <a:tc>
                  <a:txBody>
                    <a:bodyPr/>
                    <a:lstStyle/>
                    <a:p>
                      <a:r>
                        <a:rPr lang="en-US" dirty="0" smtClean="0"/>
                        <a:t>Investments remeasured at fair value; changes are investment income</a:t>
                      </a:r>
                      <a:endParaRPr lang="en-US" dirty="0"/>
                    </a:p>
                  </a:txBody>
                  <a:tcPr/>
                </a:tc>
                <a:tc>
                  <a:txBody>
                    <a:bodyPr/>
                    <a:lstStyle/>
                    <a:p>
                      <a:r>
                        <a:rPr lang="en-US" dirty="0" smtClean="0">
                          <a:solidFill>
                            <a:srgbClr val="000000"/>
                          </a:solidFill>
                        </a:rPr>
                        <a:t>Distributions to income beneficiaries reduce income benefit</a:t>
                      </a:r>
                      <a:endParaRPr lang="en-US" dirty="0"/>
                    </a:p>
                  </a:txBody>
                  <a:tcPr/>
                </a:tc>
                <a:tc>
                  <a:txBody>
                    <a:bodyPr/>
                    <a:lstStyle/>
                    <a:p>
                      <a:endParaRPr lang="en-US" dirty="0"/>
                    </a:p>
                  </a:txBody>
                  <a:tcPr/>
                </a:tc>
              </a:tr>
            </a:tbl>
          </a:graphicData>
        </a:graphic>
      </p:graphicFrame>
      <p:sp>
        <p:nvSpPr>
          <p:cNvPr id="5" name="Slide Number Placeholder 4"/>
          <p:cNvSpPr>
            <a:spLocks noGrp="1"/>
          </p:cNvSpPr>
          <p:nvPr>
            <p:ph type="sldNum" sz="quarter" idx="12"/>
          </p:nvPr>
        </p:nvSpPr>
        <p:spPr/>
        <p:txBody>
          <a:bodyPr/>
          <a:lstStyle/>
          <a:p>
            <a:fld id="{B678A430-2B5E-9C4F-A94E-0139B75F11B5}" type="slidenum">
              <a:rPr lang="en-US" smtClean="0"/>
              <a:pPr/>
              <a:t>94</a:t>
            </a:fld>
            <a:endParaRPr lang="en-US" dirty="0"/>
          </a:p>
        </p:txBody>
      </p:sp>
    </p:spTree>
    <p:extLst>
      <p:ext uri="{BB962C8B-B14F-4D97-AF65-F5344CB8AC3E}">
        <p14:creationId xmlns:p14="http://schemas.microsoft.com/office/powerpoint/2010/main" xmlns="" val="25405925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613" y="1852760"/>
            <a:ext cx="8561387" cy="4624240"/>
          </a:xfrm>
        </p:spPr>
        <p:txBody>
          <a:bodyPr/>
          <a:lstStyle/>
          <a:p>
            <a:pPr marL="0" indent="0">
              <a:spcAft>
                <a:spcPts val="600"/>
              </a:spcAft>
              <a:buNone/>
            </a:pPr>
            <a:r>
              <a:rPr lang="en-US" b="1" i="1" dirty="0" smtClean="0"/>
              <a:t>Donation agreement needs to meet all criteria for recognition</a:t>
            </a:r>
          </a:p>
          <a:p>
            <a:pPr marL="744537" lvl="1" indent="-457200">
              <a:buFont typeface="+mj-lt"/>
              <a:buAutoNum type="alphaLcPeriod"/>
            </a:pPr>
            <a:r>
              <a:rPr lang="en-US" sz="2400" dirty="0" smtClean="0"/>
              <a:t>Legal document specifies government by </a:t>
            </a:r>
            <a:r>
              <a:rPr lang="en-US" sz="2400" dirty="0"/>
              <a:t>name as beneficiary </a:t>
            </a:r>
            <a:endParaRPr lang="en-US" sz="2400" dirty="0" smtClean="0"/>
          </a:p>
          <a:p>
            <a:pPr marL="744537" lvl="1" indent="-457200">
              <a:buFont typeface="+mj-lt"/>
              <a:buAutoNum type="alphaLcPeriod"/>
            </a:pPr>
            <a:r>
              <a:rPr lang="en-US" sz="2400" dirty="0" smtClean="0"/>
              <a:t>Government </a:t>
            </a:r>
            <a:r>
              <a:rPr lang="en-US" sz="2400" dirty="0"/>
              <a:t>has a vested beneficial </a:t>
            </a:r>
            <a:r>
              <a:rPr lang="en-US" sz="2400" dirty="0" smtClean="0"/>
              <a:t>interest</a:t>
            </a:r>
            <a:endParaRPr lang="en-US" sz="2000" dirty="0"/>
          </a:p>
          <a:p>
            <a:pPr marL="744537" lvl="1" indent="-457200">
              <a:buFont typeface="+mj-lt"/>
              <a:buAutoNum type="alphaLcPeriod"/>
            </a:pPr>
            <a:r>
              <a:rPr lang="en-US" sz="2400" dirty="0"/>
              <a:t>D</a:t>
            </a:r>
            <a:r>
              <a:rPr lang="en-US" sz="2400" dirty="0" smtClean="0"/>
              <a:t>onation </a:t>
            </a:r>
            <a:r>
              <a:rPr lang="en-US" sz="2400" dirty="0"/>
              <a:t>agreement is </a:t>
            </a:r>
            <a:r>
              <a:rPr lang="en-US" sz="2400" dirty="0" smtClean="0"/>
              <a:t>irrevocable</a:t>
            </a:r>
            <a:endParaRPr lang="en-US" sz="2000" dirty="0"/>
          </a:p>
          <a:p>
            <a:pPr marL="744537" lvl="1" indent="-457200">
              <a:buFont typeface="+mj-lt"/>
              <a:buAutoNum type="alphaLcPeriod"/>
            </a:pPr>
            <a:r>
              <a:rPr lang="en-US" sz="2400" dirty="0"/>
              <a:t>D</a:t>
            </a:r>
            <a:r>
              <a:rPr lang="en-US" sz="2400" dirty="0" smtClean="0"/>
              <a:t>onor </a:t>
            </a:r>
            <a:r>
              <a:rPr lang="en-US" sz="2400" dirty="0"/>
              <a:t>has not granted variance </a:t>
            </a:r>
            <a:r>
              <a:rPr lang="en-US" sz="2400" dirty="0" smtClean="0"/>
              <a:t>power</a:t>
            </a:r>
            <a:endParaRPr lang="en-US" sz="2000" dirty="0"/>
          </a:p>
          <a:p>
            <a:pPr marL="744537" lvl="1" indent="-457200">
              <a:buFont typeface="+mj-lt"/>
              <a:buAutoNum type="alphaLcPeriod"/>
            </a:pPr>
            <a:r>
              <a:rPr lang="en-US" sz="2400" dirty="0" smtClean="0"/>
              <a:t>Intermediary </a:t>
            </a:r>
            <a:r>
              <a:rPr lang="en-US" sz="2400" dirty="0"/>
              <a:t>is not under the control of the </a:t>
            </a:r>
            <a:r>
              <a:rPr lang="en-US" sz="2400" dirty="0" smtClean="0"/>
              <a:t>donor</a:t>
            </a:r>
          </a:p>
          <a:p>
            <a:pPr marL="744537" lvl="1" indent="-457200">
              <a:buFont typeface="+mj-lt"/>
              <a:buAutoNum type="alphaLcPeriod"/>
            </a:pPr>
            <a:r>
              <a:rPr lang="en-US" sz="2400" dirty="0" smtClean="0"/>
              <a:t>Assigning beneficial </a:t>
            </a:r>
            <a:r>
              <a:rPr lang="en-US" sz="2400" dirty="0"/>
              <a:t>interests is not subject to approval of the trustee or prohibited by </a:t>
            </a:r>
            <a:r>
              <a:rPr lang="en-US" sz="2400" dirty="0" smtClean="0"/>
              <a:t>law</a:t>
            </a:r>
            <a:endParaRPr lang="en-US" sz="2000" dirty="0"/>
          </a:p>
          <a:p>
            <a:pPr marL="744537" lvl="1" indent="-457200">
              <a:buFont typeface="+mj-lt"/>
              <a:buAutoNum type="alphaLcPeriod"/>
            </a:pPr>
            <a:r>
              <a:rPr lang="en-US" sz="2400" dirty="0" smtClean="0"/>
              <a:t>Attempt </a:t>
            </a:r>
            <a:r>
              <a:rPr lang="en-US" sz="2400" dirty="0"/>
              <a:t>to assign beneficial interests does not </a:t>
            </a:r>
            <a:r>
              <a:rPr lang="en-US" sz="2400" dirty="0" smtClean="0"/>
              <a:t>terminate </a:t>
            </a:r>
            <a:r>
              <a:rPr lang="en-US" sz="2400" dirty="0"/>
              <a:t>the </a:t>
            </a:r>
            <a:r>
              <a:rPr lang="en-US" sz="2400" dirty="0" smtClean="0"/>
              <a:t>agreement</a:t>
            </a:r>
          </a:p>
        </p:txBody>
      </p:sp>
      <p:sp>
        <p:nvSpPr>
          <p:cNvPr id="2" name="Title 1"/>
          <p:cNvSpPr>
            <a:spLocks noGrp="1"/>
          </p:cNvSpPr>
          <p:nvPr>
            <p:ph type="title"/>
          </p:nvPr>
        </p:nvSpPr>
        <p:spPr/>
        <p:txBody>
          <a:bodyPr/>
          <a:lstStyle/>
          <a:p>
            <a:r>
              <a:rPr lang="en-US" dirty="0" smtClean="0"/>
              <a:t>Reporting Beneficial Interests</a:t>
            </a:r>
            <a:r>
              <a:rPr lang="en-US" dirty="0" smtClean="0">
                <a:solidFill>
                  <a:srgbClr val="FF0000"/>
                </a:solidFill>
              </a:rPr>
              <a:t> </a:t>
            </a:r>
            <a:r>
              <a:rPr lang="en-US" dirty="0" smtClean="0"/>
              <a:t>in Resources Held by Others</a:t>
            </a:r>
            <a:endParaRPr lang="en-US" dirty="0"/>
          </a:p>
        </p:txBody>
      </p:sp>
      <p:sp>
        <p:nvSpPr>
          <p:cNvPr id="5" name="Slide Number Placeholder 4"/>
          <p:cNvSpPr>
            <a:spLocks noGrp="1"/>
          </p:cNvSpPr>
          <p:nvPr>
            <p:ph type="sldNum" sz="quarter" idx="11"/>
          </p:nvPr>
        </p:nvSpPr>
        <p:spPr/>
        <p:txBody>
          <a:bodyPr/>
          <a:lstStyle/>
          <a:p>
            <a:fld id="{8EDC38AE-20C7-40FD-B53A-27D883917EA3}" type="slidenum">
              <a:rPr lang="en-US" smtClean="0"/>
              <a:pPr/>
              <a:t>95</a:t>
            </a:fld>
            <a:endParaRPr lang="en-US" dirty="0"/>
          </a:p>
        </p:txBody>
      </p:sp>
    </p:spTree>
    <p:extLst>
      <p:ext uri="{BB962C8B-B14F-4D97-AF65-F5344CB8AC3E}">
        <p14:creationId xmlns:p14="http://schemas.microsoft.com/office/powerpoint/2010/main" xmlns="" val="425957577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Tentative Decisions: Split-Interest Agreements with Resources Held by </a:t>
            </a:r>
            <a:r>
              <a:rPr lang="en-US" dirty="0" smtClean="0"/>
              <a:t>Others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064310474"/>
              </p:ext>
            </p:extLst>
          </p:nvPr>
        </p:nvGraphicFramePr>
        <p:xfrm>
          <a:off x="582613" y="1652588"/>
          <a:ext cx="7252704" cy="2473960"/>
        </p:xfrm>
        <a:graphic>
          <a:graphicData uri="http://schemas.openxmlformats.org/drawingml/2006/table">
            <a:tbl>
              <a:tblPr firstRow="1" bandRow="1">
                <a:tableStyleId>{5C22544A-7EE6-4342-B048-85BDC9FD1C3A}</a:tableStyleId>
              </a:tblPr>
              <a:tblGrid>
                <a:gridCol w="1657248"/>
                <a:gridCol w="2634143"/>
                <a:gridCol w="2961313"/>
              </a:tblGrid>
              <a:tr h="370840">
                <a:tc>
                  <a:txBody>
                    <a:bodyPr/>
                    <a:lstStyle/>
                    <a:p>
                      <a:r>
                        <a:rPr lang="en-US" dirty="0" smtClean="0"/>
                        <a:t>Measurement</a:t>
                      </a:r>
                      <a:endParaRPr lang="en-US" dirty="0"/>
                    </a:p>
                  </a:txBody>
                  <a:tcPr/>
                </a:tc>
                <a:tc>
                  <a:txBody>
                    <a:bodyPr/>
                    <a:lstStyle/>
                    <a:p>
                      <a:r>
                        <a:rPr lang="en-US" dirty="0" smtClean="0"/>
                        <a:t>Asset</a:t>
                      </a:r>
                      <a:endParaRPr lang="en-US" dirty="0"/>
                    </a:p>
                  </a:txBody>
                  <a:tcPr/>
                </a:tc>
                <a:tc>
                  <a:txBody>
                    <a:bodyPr/>
                    <a:lstStyle/>
                    <a:p>
                      <a:r>
                        <a:rPr lang="en-US" dirty="0" smtClean="0"/>
                        <a:t>Deferred Inflow</a:t>
                      </a:r>
                      <a:endParaRPr lang="en-US" dirty="0"/>
                    </a:p>
                  </a:txBody>
                  <a:tcPr/>
                </a:tc>
              </a:tr>
              <a:tr h="370840">
                <a:tc>
                  <a:txBody>
                    <a:bodyPr/>
                    <a:lstStyle/>
                    <a:p>
                      <a:r>
                        <a:rPr lang="en-US" dirty="0" smtClean="0"/>
                        <a:t>Initial</a:t>
                      </a:r>
                      <a:endParaRPr lang="en-US" dirty="0"/>
                    </a:p>
                  </a:txBody>
                  <a:tcPr/>
                </a:tc>
                <a:tc>
                  <a:txBody>
                    <a:bodyPr/>
                    <a:lstStyle/>
                    <a:p>
                      <a:r>
                        <a:rPr lang="en-US" dirty="0" smtClean="0"/>
                        <a:t>Resources initially measured at fair value</a:t>
                      </a:r>
                      <a:endParaRPr lang="en-US" dirty="0"/>
                    </a:p>
                  </a:txBody>
                  <a:tcPr/>
                </a:tc>
                <a:tc>
                  <a:txBody>
                    <a:bodyPr/>
                    <a:lstStyle/>
                    <a:p>
                      <a:r>
                        <a:rPr lang="en-US" dirty="0" smtClean="0"/>
                        <a:t>For </a:t>
                      </a:r>
                      <a:r>
                        <a:rPr lang="en-US" i="0" dirty="0" smtClean="0"/>
                        <a:t>government’s benefit </a:t>
                      </a:r>
                      <a:r>
                        <a:rPr lang="en-US" dirty="0" smtClean="0"/>
                        <a:t>in resources:</a:t>
                      </a:r>
                    </a:p>
                    <a:p>
                      <a:pPr marL="168275"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smtClean="0">
                          <a:solidFill>
                            <a:prstClr val="black">
                              <a:lumMod val="95000"/>
                              <a:lumOff val="5000"/>
                            </a:prstClr>
                          </a:solidFill>
                        </a:rPr>
                        <a:t>Initially measured</a:t>
                      </a:r>
                      <a:r>
                        <a:rPr lang="en-US" i="0" baseline="0" dirty="0" smtClean="0">
                          <a:solidFill>
                            <a:prstClr val="black">
                              <a:lumMod val="95000"/>
                              <a:lumOff val="5000"/>
                            </a:prstClr>
                          </a:solidFill>
                        </a:rPr>
                        <a:t> at fair value</a:t>
                      </a:r>
                      <a:endParaRPr lang="en-US" i="0" dirty="0" smtClean="0"/>
                    </a:p>
                  </a:txBody>
                  <a:tcPr/>
                </a:tc>
              </a:tr>
              <a:tr h="370840">
                <a:tc>
                  <a:txBody>
                    <a:bodyPr/>
                    <a:lstStyle/>
                    <a:p>
                      <a:r>
                        <a:rPr lang="en-US" dirty="0" smtClean="0"/>
                        <a:t>Subsequent</a:t>
                      </a:r>
                      <a:endParaRPr lang="en-US" dirty="0"/>
                    </a:p>
                  </a:txBody>
                  <a:tcPr/>
                </a:tc>
                <a:tc>
                  <a:txBody>
                    <a:bodyPr/>
                    <a:lstStyle/>
                    <a:p>
                      <a:r>
                        <a:rPr lang="en-US" dirty="0" smtClean="0"/>
                        <a:t>Changes in fair value of resources are investment income</a:t>
                      </a:r>
                      <a:endParaRPr lang="en-US" dirty="0"/>
                    </a:p>
                  </a:txBody>
                  <a:tcPr/>
                </a:tc>
                <a:tc>
                  <a:txBody>
                    <a:bodyPr/>
                    <a:lstStyle/>
                    <a:p>
                      <a:endParaRPr lang="en-US" dirty="0"/>
                    </a:p>
                  </a:txBody>
                  <a:tcPr/>
                </a:tc>
              </a:tr>
            </a:tbl>
          </a:graphicData>
        </a:graphic>
      </p:graphicFrame>
      <p:sp>
        <p:nvSpPr>
          <p:cNvPr id="5" name="Slide Number Placeholder 4"/>
          <p:cNvSpPr>
            <a:spLocks noGrp="1"/>
          </p:cNvSpPr>
          <p:nvPr>
            <p:ph type="sldNum" sz="quarter" idx="12"/>
          </p:nvPr>
        </p:nvSpPr>
        <p:spPr/>
        <p:txBody>
          <a:bodyPr/>
          <a:lstStyle/>
          <a:p>
            <a:fld id="{B678A430-2B5E-9C4F-A94E-0139B75F11B5}" type="slidenum">
              <a:rPr lang="en-US" smtClean="0"/>
              <a:pPr/>
              <a:t>96</a:t>
            </a:fld>
            <a:endParaRPr lang="en-US" dirty="0"/>
          </a:p>
        </p:txBody>
      </p:sp>
    </p:spTree>
    <p:extLst>
      <p:ext uri="{BB962C8B-B14F-4D97-AF65-F5344CB8AC3E}">
        <p14:creationId xmlns:p14="http://schemas.microsoft.com/office/powerpoint/2010/main" xmlns="" val="5464954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422777813"/>
              </p:ext>
            </p:extLst>
          </p:nvPr>
        </p:nvGraphicFramePr>
        <p:xfrm>
          <a:off x="381000" y="1447800"/>
          <a:ext cx="8229600" cy="2761435"/>
        </p:xfrm>
        <a:graphic>
          <a:graphicData uri="http://schemas.openxmlformats.org/drawingml/2006/table">
            <a:tbl>
              <a:tblPr firstRow="1" bandRow="1">
                <a:tableStyleId>{5C22544A-7EE6-4342-B048-85BDC9FD1C3A}</a:tableStyleId>
              </a:tblPr>
              <a:tblGrid>
                <a:gridCol w="4291668"/>
                <a:gridCol w="3937932"/>
              </a:tblGrid>
              <a:tr h="552287">
                <a:tc gridSpan="2">
                  <a:txBody>
                    <a:bodyPr/>
                    <a:lstStyle/>
                    <a:p>
                      <a:pPr algn="ctr"/>
                      <a:endParaRPr lang="en-US" b="1" u="sng" dirty="0"/>
                    </a:p>
                  </a:txBody>
                  <a:tcPr/>
                </a:tc>
                <a:tc hMerge="1">
                  <a:txBody>
                    <a:bodyPr/>
                    <a:lstStyle/>
                    <a:p>
                      <a:endParaRPr lang="en-US" dirty="0"/>
                    </a:p>
                  </a:txBody>
                  <a:tcPr/>
                </a:tc>
              </a:tr>
              <a:tr h="552287">
                <a:tc>
                  <a:txBody>
                    <a:bodyPr/>
                    <a:lstStyle/>
                    <a:p>
                      <a:pPr algn="ctr"/>
                      <a:r>
                        <a:rPr lang="en-US" dirty="0" smtClean="0"/>
                        <a:t>Pre-Agenda Research Starts</a:t>
                      </a:r>
                      <a:endParaRPr lang="en-US" dirty="0"/>
                    </a:p>
                  </a:txBody>
                  <a:tcPr/>
                </a:tc>
                <a:tc>
                  <a:txBody>
                    <a:bodyPr/>
                    <a:lstStyle/>
                    <a:p>
                      <a:pPr algn="ctr"/>
                      <a:r>
                        <a:rPr lang="en-US" dirty="0" smtClean="0"/>
                        <a:t>December 2013</a:t>
                      </a:r>
                      <a:endParaRPr lang="en-US" dirty="0"/>
                    </a:p>
                  </a:txBody>
                  <a:tcPr/>
                </a:tc>
              </a:tr>
              <a:tr h="552287">
                <a:tc>
                  <a:txBody>
                    <a:bodyPr/>
                    <a:lstStyle/>
                    <a:p>
                      <a:pPr algn="ctr"/>
                      <a:r>
                        <a:rPr lang="en-US" dirty="0" smtClean="0"/>
                        <a:t>Added to the Current Technical Agenda </a:t>
                      </a:r>
                      <a:endParaRPr lang="en-US" dirty="0"/>
                    </a:p>
                  </a:txBody>
                  <a:tcPr/>
                </a:tc>
                <a:tc>
                  <a:txBody>
                    <a:bodyPr/>
                    <a:lstStyle/>
                    <a:p>
                      <a:pPr algn="ctr"/>
                      <a:r>
                        <a:rPr lang="en-US" dirty="0" smtClean="0"/>
                        <a:t>April 2014</a:t>
                      </a:r>
                      <a:endParaRPr lang="en-US" dirty="0"/>
                    </a:p>
                  </a:txBody>
                  <a:tcPr/>
                </a:tc>
              </a:tr>
              <a:tr h="552287">
                <a:tc>
                  <a:txBody>
                    <a:bodyPr/>
                    <a:lstStyle/>
                    <a:p>
                      <a:pPr algn="ctr"/>
                      <a:r>
                        <a:rPr lang="en-US" dirty="0" smtClean="0"/>
                        <a:t>Exposure</a:t>
                      </a:r>
                      <a:r>
                        <a:rPr lang="en-US" baseline="0" dirty="0" smtClean="0"/>
                        <a:t> Draft Expected</a:t>
                      </a:r>
                      <a:endParaRPr lang="en-US" dirty="0"/>
                    </a:p>
                  </a:txBody>
                  <a:tcPr/>
                </a:tc>
                <a:tc>
                  <a:txBody>
                    <a:bodyPr/>
                    <a:lstStyle/>
                    <a:p>
                      <a:pPr algn="ctr"/>
                      <a:r>
                        <a:rPr lang="en-US" dirty="0" smtClean="0"/>
                        <a:t>June 2015</a:t>
                      </a:r>
                      <a:endParaRPr lang="en-US" dirty="0"/>
                    </a:p>
                  </a:txBody>
                  <a:tcPr/>
                </a:tc>
              </a:tr>
              <a:tr h="552287">
                <a:tc>
                  <a:txBody>
                    <a:bodyPr/>
                    <a:lstStyle/>
                    <a:p>
                      <a:pPr algn="ctr"/>
                      <a:r>
                        <a:rPr lang="en-US" dirty="0" smtClean="0"/>
                        <a:t>Final Statement Expected</a:t>
                      </a:r>
                      <a:endParaRPr lang="en-US" dirty="0"/>
                    </a:p>
                  </a:txBody>
                  <a:tcPr/>
                </a:tc>
                <a:tc>
                  <a:txBody>
                    <a:bodyPr/>
                    <a:lstStyle/>
                    <a:p>
                      <a:pPr algn="ctr"/>
                      <a:r>
                        <a:rPr lang="en-US" dirty="0" smtClean="0"/>
                        <a:t>January 2016</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8EDC38AE-20C7-40FD-B53A-27D883917EA3}" type="slidenum">
              <a:rPr lang="en-US" smtClean="0"/>
              <a:pPr/>
              <a:t>97</a:t>
            </a:fld>
            <a:endParaRPr lang="en-US" dirty="0"/>
          </a:p>
        </p:txBody>
      </p:sp>
    </p:spTree>
    <p:extLst>
      <p:ext uri="{BB962C8B-B14F-4D97-AF65-F5344CB8AC3E}">
        <p14:creationId xmlns:p14="http://schemas.microsoft.com/office/powerpoint/2010/main" xmlns="" val="148813671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7197" y="1330043"/>
            <a:ext cx="8442003" cy="1509310"/>
          </a:xfrm>
        </p:spPr>
        <p:txBody>
          <a:bodyPr>
            <a:normAutofit/>
          </a:bodyPr>
          <a:lstStyle/>
          <a:p>
            <a:r>
              <a:rPr lang="en-US" dirty="0" smtClean="0"/>
              <a:t>Pre-Agenda Research Activities</a:t>
            </a:r>
            <a:endParaRPr lang="en-US" dirty="0"/>
          </a:p>
        </p:txBody>
      </p:sp>
      <p:sp>
        <p:nvSpPr>
          <p:cNvPr id="3" name="Slide Number Placeholder 2"/>
          <p:cNvSpPr>
            <a:spLocks noGrp="1"/>
          </p:cNvSpPr>
          <p:nvPr>
            <p:ph type="sldNum" sz="quarter" idx="4"/>
          </p:nvPr>
        </p:nvSpPr>
        <p:spPr/>
        <p:txBody>
          <a:bodyPr/>
          <a:lstStyle/>
          <a:p>
            <a:fld id="{B8C3CD40-D32D-4A66-9ED6-B023972553E0}" type="slidenum">
              <a:rPr lang="en-US" smtClean="0"/>
              <a:pPr/>
              <a:t>98</a:t>
            </a:fld>
            <a:endParaRPr lang="en-US" dirty="0"/>
          </a:p>
        </p:txBody>
      </p:sp>
    </p:spTree>
    <p:extLst>
      <p:ext uri="{BB962C8B-B14F-4D97-AF65-F5344CB8AC3E}">
        <p14:creationId xmlns:p14="http://schemas.microsoft.com/office/powerpoint/2010/main" xmlns="" val="27718887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dirty="0" smtClean="0"/>
              <a:t>Financial Reporting Model—Reexamination of Statement 34</a:t>
            </a:r>
            <a:endParaRPr lang="en-US" sz="4000" dirty="0"/>
          </a:p>
        </p:txBody>
      </p:sp>
    </p:spTree>
    <p:extLst>
      <p:ext uri="{BB962C8B-B14F-4D97-AF65-F5344CB8AC3E}">
        <p14:creationId xmlns:p14="http://schemas.microsoft.com/office/powerpoint/2010/main" xmlns="" val="2335702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F-Template-Update_1-1-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F Template">
      <a:majorFont>
        <a:latin typeface="Candar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wrap="square">
        <a:spAutoFit/>
      </a:bodyPr>
      <a:lstStyle>
        <a:defPPr fontAlgn="base">
          <a:spcBef>
            <a:spcPct val="0"/>
          </a:spcBef>
          <a:spcAft>
            <a:spcPct val="0"/>
          </a:spcAft>
          <a:defRPr sz="2000" dirty="0" smtClean="0">
            <a:solidFill>
              <a:prstClr val="black"/>
            </a:solidFill>
            <a:latin typeface="Arial" charset="0"/>
            <a:cs typeface="Arial"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6D61AABC4C32499B66310A544E7A05" ma:contentTypeVersion="0" ma:contentTypeDescription="Create a new document." ma:contentTypeScope="" ma:versionID="a91f9ad39a8e79fc486e31a7c029f20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B6AB475-59CD-459F-9A13-5D82928030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9545536-3688-46E9-973A-FB5A4A03ED35}">
  <ds:schemaRefs>
    <ds:schemaRef ds:uri="http://schemas.microsoft.com/sharepoint/v3/contenttype/forms"/>
  </ds:schemaRefs>
</ds:datastoreItem>
</file>

<file path=customXml/itemProps3.xml><?xml version="1.0" encoding="utf-8"?>
<ds:datastoreItem xmlns:ds="http://schemas.openxmlformats.org/officeDocument/2006/customXml" ds:itemID="{2E11F96A-EC20-4ED7-95B5-B25266E78A91}">
  <ds:schemaRefs>
    <ds:schemaRef ds:uri="http://purl.org/dc/elements/1.1/"/>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4245</TotalTime>
  <Words>8030</Words>
  <Application>Microsoft Office PowerPoint</Application>
  <PresentationFormat>On-screen Show (4:3)</PresentationFormat>
  <Paragraphs>883</Paragraphs>
  <Slides>107</Slides>
  <Notes>59</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FAF-Template-Update_1-1-13</vt:lpstr>
      <vt:lpstr>GASB Update</vt:lpstr>
      <vt:lpstr>Presentation Overview</vt:lpstr>
      <vt:lpstr>Effective Dates—June 30</vt:lpstr>
      <vt:lpstr>Effective Dates—December 31</vt:lpstr>
      <vt:lpstr>Pensions: Statement 68 and 71</vt:lpstr>
      <vt:lpstr>Overview</vt:lpstr>
      <vt:lpstr>Scope &amp; Applicability</vt:lpstr>
      <vt:lpstr>Key Information in the Financial Statements</vt:lpstr>
      <vt:lpstr>NPL: Measurement—Timing</vt:lpstr>
      <vt:lpstr>NPL: Measurement—General Approach</vt:lpstr>
      <vt:lpstr>NPL: Measurement—Projection</vt:lpstr>
      <vt:lpstr>NPL: Measurement—Discounting</vt:lpstr>
      <vt:lpstr>Projecting Plan Net Position for Use of LTERoR</vt:lpstr>
      <vt:lpstr>NPL: Measurement—Attribution</vt:lpstr>
      <vt:lpstr>NPL: Involvement of Nonemployer Contributing Entities—Special Funding Situation</vt:lpstr>
      <vt:lpstr>Key Note Disclosures—All Employers</vt:lpstr>
      <vt:lpstr>Key Note Disclosures—Single &amp; Agent Employers</vt:lpstr>
      <vt:lpstr>New RSI: NPL Components and Ratios</vt:lpstr>
      <vt:lpstr>New RSI: Contributions</vt:lpstr>
      <vt:lpstr>Effective Date and Transition</vt:lpstr>
      <vt:lpstr>Implementation Guide to Statement 68</vt:lpstr>
      <vt:lpstr>Government Combinations: Statement 69</vt:lpstr>
      <vt:lpstr>Slide 23</vt:lpstr>
      <vt:lpstr>Scope</vt:lpstr>
      <vt:lpstr>Government Combinations</vt:lpstr>
      <vt:lpstr>Definition of “Operations”</vt:lpstr>
      <vt:lpstr>Scope</vt:lpstr>
      <vt:lpstr>When No Consideration Is Provided</vt:lpstr>
      <vt:lpstr>Government Acquisitions</vt:lpstr>
      <vt:lpstr>Government Acquisitions</vt:lpstr>
      <vt:lpstr>Government Acquisitions—Consideration Given</vt:lpstr>
      <vt:lpstr>Recognition &amp; Measurement</vt:lpstr>
      <vt:lpstr>Recognition &amp; Measurement</vt:lpstr>
      <vt:lpstr>Disposals of Government Operations</vt:lpstr>
      <vt:lpstr>Disclosures </vt:lpstr>
      <vt:lpstr>Fair Value Measurement and Application: Statement 72</vt:lpstr>
      <vt:lpstr>Overview</vt:lpstr>
      <vt:lpstr>Fair Value Definition</vt:lpstr>
      <vt:lpstr>Valuation Techniques &amp; Inputs</vt:lpstr>
      <vt:lpstr>Investment and Fair Value</vt:lpstr>
      <vt:lpstr>Disclosures</vt:lpstr>
      <vt:lpstr>Current Technical Agenda Projects</vt:lpstr>
      <vt:lpstr>Other Postemployment Benefits</vt:lpstr>
      <vt:lpstr>The OPEB Exposure Drafts</vt:lpstr>
      <vt:lpstr>Scope &amp; Applicability</vt:lpstr>
      <vt:lpstr>Highlights</vt:lpstr>
      <vt:lpstr>Project Timeline</vt:lpstr>
      <vt:lpstr>GAAP Hierarchy</vt:lpstr>
      <vt:lpstr>The GAAP Hierarchy</vt:lpstr>
      <vt:lpstr>Levels of Authoritative GAAP</vt:lpstr>
      <vt:lpstr>Comprehensive Implementation Guide (CIG)</vt:lpstr>
      <vt:lpstr>Project Timeline</vt:lpstr>
      <vt:lpstr>Tax Abatement Disclosures</vt:lpstr>
      <vt:lpstr>Exposure Draft on Tax Abatement Disclosures</vt:lpstr>
      <vt:lpstr>Definition and Scope</vt:lpstr>
      <vt:lpstr>General Disclosure Principles</vt:lpstr>
      <vt:lpstr>Proposed Disclosures</vt:lpstr>
      <vt:lpstr>Project Timeline</vt:lpstr>
      <vt:lpstr>Leases</vt:lpstr>
      <vt:lpstr>Preliminary Views on Leases</vt:lpstr>
      <vt:lpstr>Scope and Approach</vt:lpstr>
      <vt:lpstr>Initial Reporting</vt:lpstr>
      <vt:lpstr>Subsequent Reporting</vt:lpstr>
      <vt:lpstr>Short-Term Leases</vt:lpstr>
      <vt:lpstr>Project Timeline</vt:lpstr>
      <vt:lpstr>Fiduciary Responsibilities</vt:lpstr>
      <vt:lpstr>Preliminary Views on Fiduciary Responsibilities</vt:lpstr>
      <vt:lpstr>When Is a Government a Fiduciary?</vt:lpstr>
      <vt:lpstr>When Is a Government Controlling Resources?</vt:lpstr>
      <vt:lpstr>What Resources Should Be Reported in Fiduciary Funds?</vt:lpstr>
      <vt:lpstr>Other Proposals</vt:lpstr>
      <vt:lpstr>Project Timeline</vt:lpstr>
      <vt:lpstr>External Investment Pools</vt:lpstr>
      <vt:lpstr>External Investment Pools</vt:lpstr>
      <vt:lpstr>Background</vt:lpstr>
      <vt:lpstr>Tentative Criteria Categories</vt:lpstr>
      <vt:lpstr>Project Timeline</vt:lpstr>
      <vt:lpstr>Other GASB Activities</vt:lpstr>
      <vt:lpstr>Asset Retirement Obligations</vt:lpstr>
      <vt:lpstr>Asset Retirement Obligations</vt:lpstr>
      <vt:lpstr>Scope</vt:lpstr>
      <vt:lpstr>Tentative Decisions</vt:lpstr>
      <vt:lpstr>Tentative Decisions</vt:lpstr>
      <vt:lpstr>Tentative Decisions</vt:lpstr>
      <vt:lpstr>Project Timeline</vt:lpstr>
      <vt:lpstr>Blending Requirements for Certain Business-Type Activities</vt:lpstr>
      <vt:lpstr>Blending Requirements</vt:lpstr>
      <vt:lpstr>Blending Requirements: Issues</vt:lpstr>
      <vt:lpstr>Tentative Board Decisions</vt:lpstr>
      <vt:lpstr>Project Timeline</vt:lpstr>
      <vt:lpstr>Irrevocable Charitable Trusts</vt:lpstr>
      <vt:lpstr>Irrevocable Charitable Trusts</vt:lpstr>
      <vt:lpstr>Scope</vt:lpstr>
      <vt:lpstr>Tentative Decisions: Split-Interest Agreements with Resources Held by Government</vt:lpstr>
      <vt:lpstr>Reporting Beneficial Interests in Resources Held by Others</vt:lpstr>
      <vt:lpstr>Tentative Decisions: Split-Interest Agreements with Resources Held by Others</vt:lpstr>
      <vt:lpstr>Project Timeline</vt:lpstr>
      <vt:lpstr>Pre-Agenda Research Activities</vt:lpstr>
      <vt:lpstr>Financial Reporting Model—Reexamination of Statement 34</vt:lpstr>
      <vt:lpstr>Financial Reporting Model Research</vt:lpstr>
      <vt:lpstr>Research Activities</vt:lpstr>
      <vt:lpstr>Timeline</vt:lpstr>
      <vt:lpstr>Debt Extinguishments</vt:lpstr>
      <vt:lpstr>Debt Extinguishments (including refundings)</vt:lpstr>
      <vt:lpstr>Topics to Be Considered</vt:lpstr>
      <vt:lpstr>Topics to Be Considered</vt:lpstr>
      <vt:lpstr>Questions?</vt:lpstr>
    </vt:vector>
  </TitlesOfParts>
  <Company>Financial Accounting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mlczerka</dc:creator>
  <cp:lastModifiedBy>tammy</cp:lastModifiedBy>
  <cp:revision>246</cp:revision>
  <cp:lastPrinted>2015-01-22T18:33:24Z</cp:lastPrinted>
  <dcterms:created xsi:type="dcterms:W3CDTF">2012-08-10T16:55:23Z</dcterms:created>
  <dcterms:modified xsi:type="dcterms:W3CDTF">2015-04-14T18:07:50Z</dcterms:modified>
</cp:coreProperties>
</file>