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1"/>
  </p:notesMasterIdLst>
  <p:sldIdLst>
    <p:sldId id="256" r:id="rId2"/>
    <p:sldId id="431" r:id="rId3"/>
    <p:sldId id="430" r:id="rId4"/>
    <p:sldId id="388" r:id="rId5"/>
    <p:sldId id="389" r:id="rId6"/>
    <p:sldId id="421" r:id="rId7"/>
    <p:sldId id="422" r:id="rId8"/>
    <p:sldId id="423" r:id="rId9"/>
    <p:sldId id="357" r:id="rId10"/>
    <p:sldId id="416" r:id="rId11"/>
    <p:sldId id="417" r:id="rId12"/>
    <p:sldId id="418" r:id="rId13"/>
    <p:sldId id="419" r:id="rId14"/>
    <p:sldId id="432" r:id="rId15"/>
    <p:sldId id="420" r:id="rId16"/>
    <p:sldId id="401" r:id="rId17"/>
    <p:sldId id="405" r:id="rId18"/>
    <p:sldId id="409" r:id="rId19"/>
    <p:sldId id="406" r:id="rId20"/>
    <p:sldId id="407" r:id="rId21"/>
    <p:sldId id="410" r:id="rId22"/>
    <p:sldId id="411" r:id="rId23"/>
    <p:sldId id="412" r:id="rId24"/>
    <p:sldId id="413" r:id="rId25"/>
    <p:sldId id="408" r:id="rId26"/>
    <p:sldId id="435" r:id="rId27"/>
    <p:sldId id="434" r:id="rId28"/>
    <p:sldId id="414" r:id="rId29"/>
    <p:sldId id="436" r:id="rId30"/>
    <p:sldId id="425" r:id="rId31"/>
    <p:sldId id="426" r:id="rId32"/>
    <p:sldId id="427" r:id="rId33"/>
    <p:sldId id="428" r:id="rId34"/>
    <p:sldId id="429" r:id="rId35"/>
    <p:sldId id="437" r:id="rId36"/>
    <p:sldId id="438" r:id="rId37"/>
    <p:sldId id="358" r:id="rId38"/>
    <p:sldId id="439" r:id="rId39"/>
    <p:sldId id="38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43" autoAdjust="0"/>
    <p:restoredTop sz="94660"/>
  </p:normalViewPr>
  <p:slideViewPr>
    <p:cSldViewPr>
      <p:cViewPr varScale="1">
        <p:scale>
          <a:sx n="84" d="100"/>
          <a:sy n="84" d="100"/>
        </p:scale>
        <p:origin x="-1666" y="-62"/>
      </p:cViewPr>
      <p:guideLst>
        <p:guide orient="horz" pos="2160"/>
        <p:guide pos="2880"/>
      </p:guideLst>
    </p:cSldViewPr>
  </p:slideViewPr>
  <p:notesTextViewPr>
    <p:cViewPr>
      <p:scale>
        <a:sx n="1" d="1"/>
        <a:sy n="1" d="1"/>
      </p:scale>
      <p:origin x="0" y="0"/>
    </p:cViewPr>
  </p:notesTextViewPr>
  <p:notesViewPr>
    <p:cSldViewPr>
      <p:cViewPr varScale="1">
        <p:scale>
          <a:sx n="92" d="100"/>
          <a:sy n="92" d="100"/>
        </p:scale>
        <p:origin x="-3780" y="-11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415B8F-46AE-4A7F-A00D-861B1B2E9491}" type="datetimeFigureOut">
              <a:rPr lang="en-US" smtClean="0"/>
              <a:pPr/>
              <a:t>4/27/2015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2C3F60-63A4-4A15-A8E7-A7913D770802}" type="slidenum">
              <a:rPr lang="en-US" smtClean="0"/>
              <a:pPr/>
              <a:t>‹#›</a:t>
            </a:fld>
            <a:endParaRPr lang="en-US" dirty="0"/>
          </a:p>
        </p:txBody>
      </p:sp>
    </p:spTree>
    <p:extLst>
      <p:ext uri="{BB962C8B-B14F-4D97-AF65-F5344CB8AC3E}">
        <p14:creationId xmlns:p14="http://schemas.microsoft.com/office/powerpoint/2010/main" xmlns="" val="2726668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30E87E0-C8C9-4E2A-A826-043856036D1F}" type="datetime1">
              <a:rPr lang="en-US" smtClean="0"/>
              <a:pPr/>
              <a:t>4/27/2015</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1DA54A5-852F-41F2-A0AB-C229DA204EF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543375F-9EB7-47E5-ADA1-A6F3FCA9D928}" type="datetime1">
              <a:rPr lang="en-US" smtClean="0"/>
              <a:pPr/>
              <a:t>4/27/2015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61DA54A5-852F-41F2-A0AB-C229DA204EF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3E95D18-E1AE-4CEE-A4C2-E613AE2ABEA5}" type="datetime1">
              <a:rPr lang="en-US" smtClean="0"/>
              <a:pPr/>
              <a:t>4/27/2015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61DA54A5-852F-41F2-A0AB-C229DA204EF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6F8BDB7-0A70-4407-A1AC-7CE40000A3EB}" type="datetime1">
              <a:rPr lang="en-US" smtClean="0"/>
              <a:pPr/>
              <a:t>4/27/2015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61DA54A5-852F-41F2-A0AB-C229DA204EF1}"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4485" y="6019800"/>
            <a:ext cx="759915" cy="759915"/>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D186B39-6831-4835-BE5A-25AC20A5A2C4}" type="datetime1">
              <a:rPr lang="en-US" smtClean="0"/>
              <a:pPr/>
              <a:t>4/27/2015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61DA54A5-852F-41F2-A0AB-C229DA204EF1}"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50791D2-F20B-4071-AD4C-43416B8D5536}" type="datetime1">
              <a:rPr lang="en-US" smtClean="0"/>
              <a:pPr/>
              <a:t>4/27/2015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61DA54A5-852F-41F2-A0AB-C229DA204EF1}"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D58B159-5C57-43D3-9E22-746545BBDF60}" type="datetime1">
              <a:rPr lang="en-US" smtClean="0"/>
              <a:pPr/>
              <a:t>4/27/2015</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61DA54A5-852F-41F2-A0AB-C229DA204EF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tx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98A597D-896E-4AAF-81AE-CB9B07AE92C7}" type="datetime1">
              <a:rPr lang="en-US" smtClean="0"/>
              <a:pPr/>
              <a:t>4/27/2015</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61DA54A5-852F-41F2-A0AB-C229DA204EF1}" type="slidenum">
              <a:rPr lang="en-US" smtClean="0"/>
              <a:pPr/>
              <a:t>‹#›</a:t>
            </a:fld>
            <a:endParaRPr lang="en-US" dirty="0"/>
          </a:p>
        </p:txBody>
      </p:sp>
      <p:sp>
        <p:nvSpPr>
          <p:cNvPr id="6" name="Title 5"/>
          <p:cNvSpPr>
            <a:spLocks noGrp="1"/>
          </p:cNvSpPr>
          <p:nvPr>
            <p:ph type="title"/>
          </p:nvPr>
        </p:nvSpPr>
        <p:spPr/>
        <p:txBody>
          <a:bodyPr rtlCol="0">
            <a:noAutofit/>
            <a:scene3d>
              <a:camera prst="orthographicFront"/>
              <a:lightRig rig="balanced" dir="t">
                <a:rot lat="0" lon="0" rev="2100000"/>
              </a:lightRig>
            </a:scene3d>
            <a:sp3d extrusionH="57150" prstMaterial="metal">
              <a:bevelT w="38100" h="25400"/>
              <a:contourClr>
                <a:schemeClr val="bg2"/>
              </a:contourClr>
            </a:sp3d>
          </a:bodyPr>
          <a:lstStyle>
            <a:lvl1pPr>
              <a:defRPr sz="3600" b="1" cap="none" spc="0">
                <a:ln w="50800"/>
                <a:solidFill>
                  <a:schemeClr val="bg1">
                    <a:shade val="50000"/>
                  </a:schemeClr>
                </a:solidFill>
                <a:effectLst/>
              </a:defRPr>
            </a:lvl1pPr>
            <a:extLst/>
          </a:lstStyle>
          <a:p>
            <a:r>
              <a:rPr kumimoji="0" lang="en-US" dirty="0" smtClean="0"/>
              <a:t>Click to edit Master title style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CD89B07-A366-4893-BFB6-1BD1C1DF15D8}" type="datetime1">
              <a:rPr lang="en-US" smtClean="0"/>
              <a:pPr/>
              <a:t>4/27/2015</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61DA54A5-852F-41F2-A0AB-C229DA204EF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A05F7A2-1A4E-4C24-8755-44D9C0432586}" type="datetime1">
              <a:rPr lang="en-US" smtClean="0"/>
              <a:pPr/>
              <a:t>4/27/2015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61DA54A5-852F-41F2-A0AB-C229DA204EF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58C11A3-EA8A-4781-83CF-7575249A26C8}" type="datetime1">
              <a:rPr lang="en-US" smtClean="0"/>
              <a:pPr/>
              <a:t>4/27/2015</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1DA54A5-852F-41F2-A0AB-C229DA204EF1}"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F54A69B-CDB8-4049-A071-0F7321D520D1}" type="datetime1">
              <a:rPr lang="en-US" smtClean="0"/>
              <a:pPr/>
              <a:t>4/27/2015</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1DA54A5-852F-41F2-A0AB-C229DA204EF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2743200"/>
          </a:xfrm>
        </p:spPr>
        <p:txBody>
          <a:bodyPr>
            <a:normAutofit fontScale="90000"/>
          </a:bodyPr>
          <a:lstStyle/>
          <a:p>
            <a:r>
              <a:rPr lang="en-US" sz="7200" dirty="0" smtClean="0"/>
              <a:t>DRA Municipal Services</a:t>
            </a:r>
            <a:r>
              <a:rPr lang="en-US" sz="2400" dirty="0" smtClean="0"/>
              <a:t/>
            </a:r>
            <a:br>
              <a:rPr lang="en-US" sz="2400" dirty="0" smtClean="0"/>
            </a:br>
            <a:r>
              <a:rPr lang="en-US" sz="2400" dirty="0" smtClean="0"/>
              <a:t/>
            </a:r>
            <a:br>
              <a:rPr lang="en-US" sz="2400" dirty="0" smtClean="0"/>
            </a:br>
            <a:r>
              <a:rPr lang="en-US" sz="3600" dirty="0" smtClean="0"/>
              <a:t>Tax Rate Setting Software</a:t>
            </a:r>
            <a:endParaRPr lang="en-US" sz="6600" dirty="0"/>
          </a:p>
        </p:txBody>
      </p:sp>
      <p:sp>
        <p:nvSpPr>
          <p:cNvPr id="3" name="Subtitle 2"/>
          <p:cNvSpPr>
            <a:spLocks noGrp="1"/>
          </p:cNvSpPr>
          <p:nvPr>
            <p:ph type="subTitle" idx="1"/>
          </p:nvPr>
        </p:nvSpPr>
        <p:spPr>
          <a:xfrm>
            <a:off x="1752600" y="3429000"/>
            <a:ext cx="6858000" cy="1676400"/>
          </a:xfrm>
        </p:spPr>
        <p:txBody>
          <a:bodyPr>
            <a:normAutofit fontScale="92500" lnSpcReduction="10000"/>
          </a:bodyPr>
          <a:lstStyle/>
          <a:p>
            <a:endParaRPr lang="en-US" dirty="0" smtClean="0"/>
          </a:p>
          <a:p>
            <a:r>
              <a:rPr lang="en-US" dirty="0" smtClean="0"/>
              <a:t>NH GFOA </a:t>
            </a:r>
          </a:p>
          <a:p>
            <a:r>
              <a:rPr lang="en-US" dirty="0" smtClean="0"/>
              <a:t>Annual Conference</a:t>
            </a:r>
          </a:p>
          <a:p>
            <a:r>
              <a:rPr lang="en-US" dirty="0" smtClean="0"/>
              <a:t>5/7/2015</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5012724"/>
            <a:ext cx="1905000" cy="1905000"/>
          </a:xfrm>
          <a:prstGeom prst="rect">
            <a:avLst/>
          </a:prstGeom>
        </p:spPr>
      </p:pic>
      <p:sp>
        <p:nvSpPr>
          <p:cNvPr id="5" name="Slide Number Placeholder 4"/>
          <p:cNvSpPr>
            <a:spLocks noGrp="1"/>
          </p:cNvSpPr>
          <p:nvPr>
            <p:ph type="sldNum" sz="quarter" idx="12"/>
          </p:nvPr>
        </p:nvSpPr>
        <p:spPr/>
        <p:txBody>
          <a:bodyPr/>
          <a:lstStyle/>
          <a:p>
            <a:fld id="{61DA54A5-852F-41F2-A0AB-C229DA204EF1}" type="slidenum">
              <a:rPr lang="en-US" smtClean="0"/>
              <a:pPr/>
              <a:t>1</a:t>
            </a:fld>
            <a:endParaRPr lang="en-US" dirty="0"/>
          </a:p>
        </p:txBody>
      </p:sp>
    </p:spTree>
    <p:extLst>
      <p:ext uri="{BB962C8B-B14F-4D97-AF65-F5344CB8AC3E}">
        <p14:creationId xmlns:p14="http://schemas.microsoft.com/office/powerpoint/2010/main" xmlns="" val="6564016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267200" cy="4525963"/>
          </a:xfrm>
        </p:spPr>
        <p:txBody>
          <a:bodyPr/>
          <a:lstStyle/>
          <a:p>
            <a:r>
              <a:rPr lang="en-US" dirty="0" smtClean="0"/>
              <a:t>Two raise and offset blocks not necessary</a:t>
            </a:r>
          </a:p>
          <a:p>
            <a:r>
              <a:rPr lang="en-US" dirty="0" smtClean="0"/>
              <a:t>Change to</a:t>
            </a:r>
          </a:p>
          <a:p>
            <a:pPr lvl="1"/>
            <a:r>
              <a:rPr lang="en-US" dirty="0" smtClean="0"/>
              <a:t>Recommended amount</a:t>
            </a:r>
          </a:p>
          <a:p>
            <a:pPr lvl="1"/>
            <a:r>
              <a:rPr lang="en-US" dirty="0" smtClean="0"/>
              <a:t>Not recommended amount</a:t>
            </a:r>
          </a:p>
          <a:p>
            <a:pPr lvl="1"/>
            <a:r>
              <a:rPr lang="en-US" dirty="0" smtClean="0"/>
              <a:t>Total proposed amount</a:t>
            </a:r>
            <a:endParaRPr lang="en-US" dirty="0"/>
          </a:p>
        </p:txBody>
      </p:sp>
      <p:sp>
        <p:nvSpPr>
          <p:cNvPr id="3" name="Title 2"/>
          <p:cNvSpPr>
            <a:spLocks noGrp="1"/>
          </p:cNvSpPr>
          <p:nvPr>
            <p:ph type="title"/>
          </p:nvPr>
        </p:nvSpPr>
        <p:spPr/>
        <p:txBody>
          <a:bodyPr/>
          <a:lstStyle/>
          <a:p>
            <a:r>
              <a:rPr lang="en-US" dirty="0" smtClean="0"/>
              <a:t>Recommended Value Checks</a:t>
            </a:r>
            <a:endParaRPr lang="en-US" dirty="0"/>
          </a:p>
        </p:txBody>
      </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9396" r="-1"/>
          <a:stretch/>
        </p:blipFill>
        <p:spPr bwMode="auto">
          <a:xfrm>
            <a:off x="5410200" y="1905000"/>
            <a:ext cx="2844969" cy="160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 r="50740"/>
          <a:stretch/>
        </p:blipFill>
        <p:spPr bwMode="auto">
          <a:xfrm>
            <a:off x="5385448" y="3429000"/>
            <a:ext cx="2813219" cy="16255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1DA54A5-852F-41F2-A0AB-C229DA204EF1}" type="slidenum">
              <a:rPr lang="en-US" smtClean="0"/>
              <a:pPr/>
              <a:t>10</a:t>
            </a:fld>
            <a:endParaRPr lang="en-US" dirty="0"/>
          </a:p>
        </p:txBody>
      </p:sp>
    </p:spTree>
    <p:extLst>
      <p:ext uri="{BB962C8B-B14F-4D97-AF65-F5344CB8AC3E}">
        <p14:creationId xmlns:p14="http://schemas.microsoft.com/office/powerpoint/2010/main" xmlns="" val="34016991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953000" cy="4525963"/>
          </a:xfrm>
        </p:spPr>
        <p:txBody>
          <a:bodyPr/>
          <a:lstStyle/>
          <a:p>
            <a:r>
              <a:rPr lang="en-US" dirty="0"/>
              <a:t>Data migration from old system resulted in some minor </a:t>
            </a:r>
            <a:r>
              <a:rPr lang="en-US" dirty="0" smtClean="0"/>
              <a:t>issues</a:t>
            </a:r>
          </a:p>
          <a:p>
            <a:r>
              <a:rPr lang="en-US" dirty="0" smtClean="0"/>
              <a:t>Ability to show special and individual warrant articles that were in previous budget but not in current year budget</a:t>
            </a:r>
          </a:p>
        </p:txBody>
      </p:sp>
      <p:sp>
        <p:nvSpPr>
          <p:cNvPr id="3" name="Title 2"/>
          <p:cNvSpPr>
            <a:spLocks noGrp="1"/>
          </p:cNvSpPr>
          <p:nvPr>
            <p:ph type="title"/>
          </p:nvPr>
        </p:nvSpPr>
        <p:spPr/>
        <p:txBody>
          <a:bodyPr/>
          <a:lstStyle/>
          <a:p>
            <a:r>
              <a:rPr lang="en-US" dirty="0" smtClean="0"/>
              <a:t>Previous Year Values</a:t>
            </a:r>
            <a:endParaRPr lang="en-US" dirty="0"/>
          </a:p>
        </p:txBody>
      </p:sp>
      <p:sp>
        <p:nvSpPr>
          <p:cNvPr id="4" name="Slide Number Placeholder 3"/>
          <p:cNvSpPr>
            <a:spLocks noGrp="1"/>
          </p:cNvSpPr>
          <p:nvPr>
            <p:ph type="sldNum" sz="quarter" idx="12"/>
          </p:nvPr>
        </p:nvSpPr>
        <p:spPr/>
        <p:txBody>
          <a:bodyPr/>
          <a:lstStyle/>
          <a:p>
            <a:fld id="{61DA54A5-852F-41F2-A0AB-C229DA204EF1}" type="slidenum">
              <a:rPr lang="en-US" smtClean="0"/>
              <a:pPr/>
              <a:t>11</a:t>
            </a:fld>
            <a:endParaRPr lang="en-US" dirty="0"/>
          </a:p>
        </p:txBody>
      </p:sp>
      <p:pic>
        <p:nvPicPr>
          <p:cNvPr id="7171" name="Picture 3" descr="D:\Dropbox\DRA_SHARE\MS Project\User Training\Text Manual\Figures\Budget-View.pn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38939"/>
          <a:stretch/>
        </p:blipFill>
        <p:spPr bwMode="auto">
          <a:xfrm>
            <a:off x="5257800" y="1447800"/>
            <a:ext cx="3581400" cy="42999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266380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81328"/>
            <a:ext cx="5486400" cy="4525963"/>
          </a:xfrm>
        </p:spPr>
        <p:txBody>
          <a:bodyPr/>
          <a:lstStyle/>
          <a:p>
            <a:r>
              <a:rPr lang="en-US" dirty="0" smtClean="0"/>
              <a:t>2015-Two options</a:t>
            </a:r>
          </a:p>
          <a:p>
            <a:pPr lvl="1"/>
            <a:r>
              <a:rPr lang="en-US" dirty="0" smtClean="0"/>
              <a:t>Default budget warrant article</a:t>
            </a:r>
          </a:p>
          <a:p>
            <a:pPr lvl="1"/>
            <a:r>
              <a:rPr lang="en-US" dirty="0" smtClean="0"/>
              <a:t>PDF form</a:t>
            </a:r>
          </a:p>
          <a:p>
            <a:r>
              <a:rPr lang="en-US" dirty="0" smtClean="0"/>
              <a:t>2016-One option</a:t>
            </a:r>
          </a:p>
          <a:p>
            <a:pPr lvl="1"/>
            <a:r>
              <a:rPr lang="en-US" dirty="0" smtClean="0"/>
              <a:t>Default budget warrant article</a:t>
            </a:r>
          </a:p>
          <a:p>
            <a:r>
              <a:rPr lang="en-US" dirty="0" smtClean="0"/>
              <a:t>2017-One option</a:t>
            </a:r>
          </a:p>
          <a:p>
            <a:pPr lvl="1"/>
            <a:r>
              <a:rPr lang="en-US" dirty="0" smtClean="0"/>
              <a:t>Default budget process separated from warrant articles</a:t>
            </a:r>
            <a:endParaRPr lang="en-US" dirty="0"/>
          </a:p>
        </p:txBody>
      </p:sp>
      <p:sp>
        <p:nvSpPr>
          <p:cNvPr id="3" name="Title 2"/>
          <p:cNvSpPr>
            <a:spLocks noGrp="1"/>
          </p:cNvSpPr>
          <p:nvPr>
            <p:ph type="title"/>
          </p:nvPr>
        </p:nvSpPr>
        <p:spPr/>
        <p:txBody>
          <a:bodyPr/>
          <a:lstStyle/>
          <a:p>
            <a:r>
              <a:rPr lang="en-US" dirty="0" smtClean="0"/>
              <a:t>Default Budgets</a:t>
            </a:r>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33336" y="1447800"/>
            <a:ext cx="3258264" cy="4191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61DA54A5-852F-41F2-A0AB-C229DA204EF1}" type="slidenum">
              <a:rPr lang="en-US" smtClean="0"/>
              <a:pPr/>
              <a:t>12</a:t>
            </a:fld>
            <a:endParaRPr lang="en-US" dirty="0"/>
          </a:p>
        </p:txBody>
      </p:sp>
    </p:spTree>
    <p:extLst>
      <p:ext uri="{BB962C8B-B14F-4D97-AF65-F5344CB8AC3E}">
        <p14:creationId xmlns:p14="http://schemas.microsoft.com/office/powerpoint/2010/main" xmlns="" val="10012119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3962400" cy="4525963"/>
          </a:xfrm>
        </p:spPr>
        <p:txBody>
          <a:bodyPr/>
          <a:lstStyle/>
          <a:p>
            <a:r>
              <a:rPr lang="en-US" dirty="0" smtClean="0"/>
              <a:t>For MBA only</a:t>
            </a:r>
          </a:p>
          <a:p>
            <a:r>
              <a:rPr lang="en-US" dirty="0" smtClean="0"/>
              <a:t>2015-PDF</a:t>
            </a:r>
          </a:p>
          <a:p>
            <a:pPr lvl="1"/>
            <a:r>
              <a:rPr lang="en-US" dirty="0" smtClean="0"/>
              <a:t>Download</a:t>
            </a:r>
          </a:p>
          <a:p>
            <a:pPr lvl="1"/>
            <a:r>
              <a:rPr lang="en-US" dirty="0" smtClean="0"/>
              <a:t>Fill out</a:t>
            </a:r>
          </a:p>
          <a:p>
            <a:pPr lvl="1"/>
            <a:r>
              <a:rPr lang="en-US" dirty="0" smtClean="0"/>
              <a:t>Upload</a:t>
            </a:r>
          </a:p>
          <a:p>
            <a:r>
              <a:rPr lang="en-US" dirty="0" smtClean="0"/>
              <a:t>2016-Integrated system table</a:t>
            </a:r>
          </a:p>
          <a:p>
            <a:endParaRPr lang="en-US" dirty="0"/>
          </a:p>
        </p:txBody>
      </p:sp>
      <p:sp>
        <p:nvSpPr>
          <p:cNvPr id="3" name="Title 2"/>
          <p:cNvSpPr>
            <a:spLocks noGrp="1"/>
          </p:cNvSpPr>
          <p:nvPr>
            <p:ph type="title"/>
          </p:nvPr>
        </p:nvSpPr>
        <p:spPr/>
        <p:txBody>
          <a:bodyPr/>
          <a:lstStyle/>
          <a:p>
            <a:r>
              <a:rPr lang="en-US" dirty="0" smtClean="0"/>
              <a:t>Supplemental Schedules</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0601" y="1295401"/>
            <a:ext cx="3329602" cy="4191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4"/>
          <p:cNvPicPr/>
          <p:nvPr/>
        </p:nvPicPr>
        <p:blipFill>
          <a:blip r:embed="rId3" cstate="print">
            <a:extLst>
              <a:ext uri="{28A0092B-C50C-407E-A947-70E740481C1C}">
                <a14:useLocalDpi xmlns:a14="http://schemas.microsoft.com/office/drawing/2010/main" xmlns="" val="0"/>
              </a:ext>
            </a:extLst>
          </a:blip>
          <a:stretch>
            <a:fillRect/>
          </a:stretch>
        </p:blipFill>
        <p:spPr>
          <a:xfrm>
            <a:off x="4217502" y="5105400"/>
            <a:ext cx="4495800" cy="1032510"/>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61DA54A5-852F-41F2-A0AB-C229DA204EF1}" type="slidenum">
              <a:rPr lang="en-US" smtClean="0"/>
              <a:pPr/>
              <a:t>13</a:t>
            </a:fld>
            <a:endParaRPr lang="en-US" dirty="0"/>
          </a:p>
        </p:txBody>
      </p:sp>
    </p:spTree>
    <p:extLst>
      <p:ext uri="{BB962C8B-B14F-4D97-AF65-F5344CB8AC3E}">
        <p14:creationId xmlns:p14="http://schemas.microsoft.com/office/powerpoint/2010/main" xmlns="" val="21288427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191000" cy="4525963"/>
          </a:xfrm>
        </p:spPr>
        <p:txBody>
          <a:bodyPr/>
          <a:lstStyle/>
          <a:p>
            <a:r>
              <a:rPr lang="en-US" dirty="0" smtClean="0"/>
              <a:t>Upload file size</a:t>
            </a:r>
          </a:p>
          <a:p>
            <a:pPr lvl="1"/>
            <a:r>
              <a:rPr lang="en-US" dirty="0" smtClean="0"/>
              <a:t>Increased to 60 </a:t>
            </a:r>
            <a:r>
              <a:rPr lang="en-US" dirty="0" err="1" smtClean="0"/>
              <a:t>mb</a:t>
            </a:r>
            <a:endParaRPr lang="en-US" dirty="0" smtClean="0"/>
          </a:p>
          <a:p>
            <a:r>
              <a:rPr lang="en-US" dirty="0" smtClean="0"/>
              <a:t>“Rapid clicks” prior to upload completion</a:t>
            </a:r>
          </a:p>
          <a:p>
            <a:r>
              <a:rPr lang="en-US" dirty="0" smtClean="0"/>
              <a:t>Deleting uploaded files</a:t>
            </a:r>
            <a:endParaRPr lang="en-US" dirty="0"/>
          </a:p>
        </p:txBody>
      </p:sp>
      <p:sp>
        <p:nvSpPr>
          <p:cNvPr id="3" name="Title 2"/>
          <p:cNvSpPr>
            <a:spLocks noGrp="1"/>
          </p:cNvSpPr>
          <p:nvPr>
            <p:ph type="title"/>
          </p:nvPr>
        </p:nvSpPr>
        <p:spPr/>
        <p:txBody>
          <a:bodyPr/>
          <a:lstStyle/>
          <a:p>
            <a:r>
              <a:rPr lang="en-US" dirty="0" smtClean="0"/>
              <a:t>Uploads</a:t>
            </a:r>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0600" y="1825925"/>
            <a:ext cx="3933825" cy="2952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61DA54A5-852F-41F2-A0AB-C229DA204EF1}" type="slidenum">
              <a:rPr lang="en-US" smtClean="0"/>
              <a:pPr/>
              <a:t>14</a:t>
            </a:fld>
            <a:endParaRPr lang="en-US" dirty="0"/>
          </a:p>
        </p:txBody>
      </p:sp>
    </p:spTree>
    <p:extLst>
      <p:ext uri="{BB962C8B-B14F-4D97-AF65-F5344CB8AC3E}">
        <p14:creationId xmlns:p14="http://schemas.microsoft.com/office/powerpoint/2010/main" xmlns="" val="37325685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3733800" cy="4525963"/>
          </a:xfrm>
        </p:spPr>
        <p:txBody>
          <a:bodyPr/>
          <a:lstStyle/>
          <a:p>
            <a:r>
              <a:rPr lang="en-US" dirty="0" smtClean="0"/>
              <a:t>Wholesale process change</a:t>
            </a:r>
          </a:p>
          <a:p>
            <a:r>
              <a:rPr lang="en-US" dirty="0" smtClean="0"/>
              <a:t>Short time frame</a:t>
            </a:r>
          </a:p>
          <a:p>
            <a:r>
              <a:rPr lang="en-US" dirty="0" smtClean="0"/>
              <a:t>Tight timelines</a:t>
            </a:r>
            <a:endParaRPr lang="en-US" dirty="0"/>
          </a:p>
        </p:txBody>
      </p:sp>
      <p:sp>
        <p:nvSpPr>
          <p:cNvPr id="3" name="Title 2"/>
          <p:cNvSpPr>
            <a:spLocks noGrp="1"/>
          </p:cNvSpPr>
          <p:nvPr>
            <p:ph type="title"/>
          </p:nvPr>
        </p:nvSpPr>
        <p:spPr/>
        <p:txBody>
          <a:bodyPr/>
          <a:lstStyle/>
          <a:p>
            <a:r>
              <a:rPr lang="en-US" dirty="0" smtClean="0"/>
              <a:t>Steep Learning Curve</a:t>
            </a:r>
            <a:endParaRPr lang="en-US" dirty="0"/>
          </a:p>
        </p:txBody>
      </p:sp>
      <p:sp>
        <p:nvSpPr>
          <p:cNvPr id="4" name="Slide Number Placeholder 3"/>
          <p:cNvSpPr>
            <a:spLocks noGrp="1"/>
          </p:cNvSpPr>
          <p:nvPr>
            <p:ph type="sldNum" sz="quarter" idx="12"/>
          </p:nvPr>
        </p:nvSpPr>
        <p:spPr/>
        <p:txBody>
          <a:bodyPr/>
          <a:lstStyle/>
          <a:p>
            <a:fld id="{61DA54A5-852F-41F2-A0AB-C229DA204EF1}" type="slidenum">
              <a:rPr lang="en-US" smtClean="0"/>
              <a:pPr/>
              <a:t>15</a:t>
            </a:fld>
            <a:endParaRPr lang="en-US" dirty="0"/>
          </a:p>
        </p:txBody>
      </p:sp>
      <p:pic>
        <p:nvPicPr>
          <p:cNvPr id="8194" name="Picture 2" descr="http://3.bp.blogspot.com/-0clDjgTYS0M/TrLb40doTHI/AAAAAAAAAIM/hv2XknNf4KM/s1600/steep-learning-curv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0600" y="1981200"/>
            <a:ext cx="4019550" cy="33250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108749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a:xfrm>
            <a:off x="-381000" y="2018773"/>
            <a:ext cx="6373365" cy="5448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ounded Rectangle 100"/>
          <p:cNvSpPr/>
          <p:nvPr/>
        </p:nvSpPr>
        <p:spPr>
          <a:xfrm>
            <a:off x="304800" y="976410"/>
            <a:ext cx="8382000" cy="5729190"/>
          </a:xfrm>
          <a:prstGeom prst="roundRect">
            <a:avLst/>
          </a:prstGeom>
          <a:gradFill>
            <a:gsLst>
              <a:gs pos="0">
                <a:srgbClr val="FFFFFF">
                  <a:alpha val="0"/>
                </a:srgbClr>
              </a:gs>
              <a:gs pos="7001">
                <a:srgbClr val="E6E6E6"/>
              </a:gs>
              <a:gs pos="32001">
                <a:srgbClr val="7D8496">
                  <a:alpha val="22000"/>
                </a:srgbClr>
              </a:gs>
              <a:gs pos="47000">
                <a:srgbClr val="E6E6E6"/>
              </a:gs>
              <a:gs pos="85001">
                <a:srgbClr val="7D8496">
                  <a:alpha val="30000"/>
                </a:srgbClr>
              </a:gs>
              <a:gs pos="100000">
                <a:srgbClr val="E6E6E6"/>
              </a:gs>
            </a:gsLst>
            <a:lin ang="5400000" scaled="0"/>
          </a:gra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p:nvPr/>
        </p:nvGrpSpPr>
        <p:grpSpPr>
          <a:xfrm>
            <a:off x="937260" y="1545223"/>
            <a:ext cx="5357217" cy="4562936"/>
            <a:chOff x="967383" y="1545223"/>
            <a:chExt cx="5357217" cy="4562936"/>
          </a:xfrm>
        </p:grpSpPr>
        <p:cxnSp>
          <p:nvCxnSpPr>
            <p:cNvPr id="70" name="Straight Connector 69"/>
            <p:cNvCxnSpPr/>
            <p:nvPr/>
          </p:nvCxnSpPr>
          <p:spPr>
            <a:xfrm>
              <a:off x="967383" y="1688559"/>
              <a:ext cx="0" cy="4419600"/>
            </a:xfrm>
            <a:prstGeom prst="line">
              <a:avLst/>
            </a:prstGeom>
            <a:ln w="254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3268053" y="1688559"/>
              <a:ext cx="0" cy="4419600"/>
            </a:xfrm>
            <a:prstGeom prst="line">
              <a:avLst/>
            </a:prstGeom>
            <a:ln w="254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4984385" y="1688559"/>
              <a:ext cx="0" cy="4419600"/>
            </a:xfrm>
            <a:prstGeom prst="line">
              <a:avLst/>
            </a:prstGeom>
            <a:ln w="254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324600" y="1688559"/>
              <a:ext cx="0" cy="4419600"/>
            </a:xfrm>
            <a:prstGeom prst="line">
              <a:avLst/>
            </a:prstGeom>
            <a:ln w="254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1195983" y="1545223"/>
              <a:ext cx="1834691" cy="338554"/>
            </a:xfrm>
            <a:prstGeom prst="rect">
              <a:avLst/>
            </a:prstGeom>
            <a:noFill/>
          </p:spPr>
          <p:txBody>
            <a:bodyPr wrap="square" rtlCol="0">
              <a:spAutoFit/>
            </a:bodyPr>
            <a:lstStyle/>
            <a:p>
              <a:pPr algn="ctr"/>
              <a:r>
                <a:rPr lang="en-US" sz="1600" dirty="0" smtClean="0">
                  <a:solidFill>
                    <a:schemeClr val="tx1">
                      <a:lumMod val="75000"/>
                      <a:lumOff val="25000"/>
                    </a:schemeClr>
                  </a:solidFill>
                </a:rPr>
                <a:t>Budget </a:t>
              </a:r>
              <a:endParaRPr lang="en-US" sz="1600" dirty="0">
                <a:solidFill>
                  <a:schemeClr val="tx1">
                    <a:lumMod val="75000"/>
                    <a:lumOff val="25000"/>
                  </a:schemeClr>
                </a:solidFill>
              </a:endParaRPr>
            </a:p>
          </p:txBody>
        </p:sp>
        <p:sp>
          <p:nvSpPr>
            <p:cNvPr id="83" name="TextBox 82"/>
            <p:cNvSpPr txBox="1"/>
            <p:nvPr/>
          </p:nvSpPr>
          <p:spPr>
            <a:xfrm>
              <a:off x="3268053" y="1545223"/>
              <a:ext cx="1716332" cy="338554"/>
            </a:xfrm>
            <a:prstGeom prst="rect">
              <a:avLst/>
            </a:prstGeom>
            <a:noFill/>
          </p:spPr>
          <p:txBody>
            <a:bodyPr wrap="square" rtlCol="0">
              <a:spAutoFit/>
            </a:bodyPr>
            <a:lstStyle/>
            <a:p>
              <a:pPr algn="ctr"/>
              <a:r>
                <a:rPr lang="en-US" sz="1600" dirty="0" smtClean="0">
                  <a:solidFill>
                    <a:schemeClr val="tx1">
                      <a:lumMod val="75000"/>
                      <a:lumOff val="25000"/>
                    </a:schemeClr>
                  </a:solidFill>
                </a:rPr>
                <a:t>Appropriations</a:t>
              </a:r>
              <a:endParaRPr lang="en-US" sz="1600" dirty="0">
                <a:solidFill>
                  <a:schemeClr val="tx1">
                    <a:lumMod val="75000"/>
                    <a:lumOff val="25000"/>
                  </a:schemeClr>
                </a:solidFill>
              </a:endParaRPr>
            </a:p>
          </p:txBody>
        </p:sp>
        <p:sp>
          <p:nvSpPr>
            <p:cNvPr id="86" name="TextBox 85"/>
            <p:cNvSpPr txBox="1"/>
            <p:nvPr/>
          </p:nvSpPr>
          <p:spPr>
            <a:xfrm>
              <a:off x="5002659" y="1545223"/>
              <a:ext cx="1321941" cy="338554"/>
            </a:xfrm>
            <a:prstGeom prst="rect">
              <a:avLst/>
            </a:prstGeom>
            <a:noFill/>
          </p:spPr>
          <p:txBody>
            <a:bodyPr wrap="square" rtlCol="0">
              <a:spAutoFit/>
            </a:bodyPr>
            <a:lstStyle/>
            <a:p>
              <a:pPr algn="ctr"/>
              <a:r>
                <a:rPr lang="en-US" sz="1600" dirty="0" smtClean="0">
                  <a:solidFill>
                    <a:schemeClr val="tx1">
                      <a:lumMod val="75000"/>
                      <a:lumOff val="25000"/>
                    </a:schemeClr>
                  </a:solidFill>
                </a:rPr>
                <a:t>Rates</a:t>
              </a:r>
              <a:endParaRPr lang="en-US" sz="1600" dirty="0">
                <a:solidFill>
                  <a:schemeClr val="tx1">
                    <a:lumMod val="75000"/>
                    <a:lumOff val="25000"/>
                  </a:schemeClr>
                </a:solidFill>
              </a:endParaRPr>
            </a:p>
          </p:txBody>
        </p:sp>
      </p:grpSp>
      <p:grpSp>
        <p:nvGrpSpPr>
          <p:cNvPr id="10" name="Group 9"/>
          <p:cNvGrpSpPr/>
          <p:nvPr/>
        </p:nvGrpSpPr>
        <p:grpSpPr>
          <a:xfrm>
            <a:off x="5041526" y="1884515"/>
            <a:ext cx="964059" cy="937617"/>
            <a:chOff x="1320445" y="2310438"/>
            <a:chExt cx="964059" cy="937617"/>
          </a:xfrm>
        </p:grpSpPr>
        <p:grpSp>
          <p:nvGrpSpPr>
            <p:cNvPr id="46" name="Group 45"/>
            <p:cNvGrpSpPr/>
            <p:nvPr/>
          </p:nvGrpSpPr>
          <p:grpSpPr>
            <a:xfrm>
              <a:off x="1320445" y="2310438"/>
              <a:ext cx="964059" cy="937617"/>
              <a:chOff x="755135" y="445591"/>
              <a:chExt cx="964059" cy="937617"/>
            </a:xfrm>
          </p:grpSpPr>
          <p:pic>
            <p:nvPicPr>
              <p:cNvPr id="48" name="Picture 1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1577" y="445591"/>
                <a:ext cx="937617" cy="9376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grpSp>
            <p:nvGrpSpPr>
              <p:cNvPr id="49" name="Group 48"/>
              <p:cNvGrpSpPr/>
              <p:nvPr/>
            </p:nvGrpSpPr>
            <p:grpSpPr>
              <a:xfrm>
                <a:off x="755135" y="449044"/>
                <a:ext cx="464452" cy="261610"/>
                <a:chOff x="1135749" y="250195"/>
                <a:chExt cx="464452" cy="261610"/>
              </a:xfrm>
            </p:grpSpPr>
            <p:sp>
              <p:nvSpPr>
                <p:cNvPr id="50" name="Rounded Rectangle 49"/>
                <p:cNvSpPr/>
                <p:nvPr/>
              </p:nvSpPr>
              <p:spPr>
                <a:xfrm>
                  <a:off x="1170350" y="304800"/>
                  <a:ext cx="429850" cy="1524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p:cNvSpPr txBox="1"/>
                <p:nvPr/>
              </p:nvSpPr>
              <p:spPr>
                <a:xfrm>
                  <a:off x="1135749" y="250195"/>
                  <a:ext cx="464452" cy="261610"/>
                </a:xfrm>
                <a:prstGeom prst="rect">
                  <a:avLst/>
                </a:prstGeom>
                <a:noFill/>
              </p:spPr>
              <p:txBody>
                <a:bodyPr wrap="square" rtlCol="0">
                  <a:spAutoFit/>
                </a:bodyPr>
                <a:lstStyle/>
                <a:p>
                  <a:r>
                    <a:rPr lang="en-US" sz="1050" b="1" dirty="0" smtClean="0">
                      <a:solidFill>
                        <a:schemeClr val="bg1"/>
                      </a:solidFill>
                      <a:latin typeface="Calibri" panose="020F0502020204030204" pitchFamily="34" charset="0"/>
                      <a:cs typeface="Calibri" panose="020F0502020204030204" pitchFamily="34" charset="0"/>
                    </a:rPr>
                    <a:t>PDF</a:t>
                  </a:r>
                  <a:endParaRPr lang="en-US" sz="1050" b="1" dirty="0">
                    <a:solidFill>
                      <a:schemeClr val="bg1"/>
                    </a:solidFill>
                    <a:latin typeface="Calibri" panose="020F0502020204030204" pitchFamily="34" charset="0"/>
                    <a:cs typeface="Calibri" panose="020F0502020204030204" pitchFamily="34" charset="0"/>
                  </a:endParaRPr>
                </a:p>
              </p:txBody>
            </p:sp>
          </p:grpSp>
        </p:grpSp>
        <p:sp>
          <p:nvSpPr>
            <p:cNvPr id="47" name="Rectangle 14"/>
            <p:cNvSpPr>
              <a:spLocks/>
            </p:cNvSpPr>
            <p:nvPr/>
          </p:nvSpPr>
          <p:spPr bwMode="auto">
            <a:xfrm>
              <a:off x="1543897" y="2647533"/>
              <a:ext cx="543595" cy="263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pPr algn="ctr"/>
              <a:r>
                <a:rPr lang="en-US" altLang="en-US" sz="1300" b="1" dirty="0">
                  <a:solidFill>
                    <a:srgbClr val="FF0000"/>
                  </a:solidFill>
                  <a:latin typeface="Gill Sans" charset="0"/>
                  <a:ea typeface="Gill Sans" charset="0"/>
                  <a:cs typeface="Gill Sans" charset="0"/>
                  <a:sym typeface="Gill Sans" charset="0"/>
                </a:rPr>
                <a:t>MS-1</a:t>
              </a:r>
            </a:p>
          </p:txBody>
        </p:sp>
      </p:grpSp>
      <p:grpSp>
        <p:nvGrpSpPr>
          <p:cNvPr id="14" name="Group 13"/>
          <p:cNvGrpSpPr/>
          <p:nvPr/>
        </p:nvGrpSpPr>
        <p:grpSpPr>
          <a:xfrm>
            <a:off x="4038600" y="2872934"/>
            <a:ext cx="964059" cy="937617"/>
            <a:chOff x="1320445" y="2310438"/>
            <a:chExt cx="964059" cy="937617"/>
          </a:xfrm>
        </p:grpSpPr>
        <p:grpSp>
          <p:nvGrpSpPr>
            <p:cNvPr id="22" name="Group 21"/>
            <p:cNvGrpSpPr/>
            <p:nvPr/>
          </p:nvGrpSpPr>
          <p:grpSpPr>
            <a:xfrm>
              <a:off x="1320445" y="2310438"/>
              <a:ext cx="964059" cy="937617"/>
              <a:chOff x="755135" y="445591"/>
              <a:chExt cx="964059" cy="937617"/>
            </a:xfrm>
          </p:grpSpPr>
          <p:pic>
            <p:nvPicPr>
              <p:cNvPr id="24" name="Picture 1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1577" y="445591"/>
                <a:ext cx="937617" cy="9376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grpSp>
            <p:nvGrpSpPr>
              <p:cNvPr id="25" name="Group 24"/>
              <p:cNvGrpSpPr/>
              <p:nvPr/>
            </p:nvGrpSpPr>
            <p:grpSpPr>
              <a:xfrm>
                <a:off x="755135" y="449044"/>
                <a:ext cx="464452" cy="261610"/>
                <a:chOff x="1135749" y="250195"/>
                <a:chExt cx="464452" cy="261610"/>
              </a:xfrm>
            </p:grpSpPr>
            <p:sp>
              <p:nvSpPr>
                <p:cNvPr id="26" name="Rounded Rectangle 25"/>
                <p:cNvSpPr/>
                <p:nvPr/>
              </p:nvSpPr>
              <p:spPr>
                <a:xfrm>
                  <a:off x="1170350" y="304800"/>
                  <a:ext cx="429850" cy="1524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1135749" y="250195"/>
                  <a:ext cx="464452" cy="261610"/>
                </a:xfrm>
                <a:prstGeom prst="rect">
                  <a:avLst/>
                </a:prstGeom>
                <a:noFill/>
              </p:spPr>
              <p:txBody>
                <a:bodyPr wrap="square" rtlCol="0">
                  <a:spAutoFit/>
                </a:bodyPr>
                <a:lstStyle/>
                <a:p>
                  <a:r>
                    <a:rPr lang="en-US" sz="1050" b="1" dirty="0" smtClean="0">
                      <a:solidFill>
                        <a:schemeClr val="bg1"/>
                      </a:solidFill>
                      <a:latin typeface="Calibri" panose="020F0502020204030204" pitchFamily="34" charset="0"/>
                      <a:cs typeface="Calibri" panose="020F0502020204030204" pitchFamily="34" charset="0"/>
                    </a:rPr>
                    <a:t>PDF</a:t>
                  </a:r>
                  <a:endParaRPr lang="en-US" sz="1050" b="1" dirty="0">
                    <a:solidFill>
                      <a:schemeClr val="bg1"/>
                    </a:solidFill>
                    <a:latin typeface="Calibri" panose="020F0502020204030204" pitchFamily="34" charset="0"/>
                    <a:cs typeface="Calibri" panose="020F0502020204030204" pitchFamily="34" charset="0"/>
                  </a:endParaRPr>
                </a:p>
              </p:txBody>
            </p:sp>
          </p:grpSp>
        </p:grpSp>
        <p:sp>
          <p:nvSpPr>
            <p:cNvPr id="23" name="Rectangle 14"/>
            <p:cNvSpPr>
              <a:spLocks/>
            </p:cNvSpPr>
            <p:nvPr/>
          </p:nvSpPr>
          <p:spPr bwMode="auto">
            <a:xfrm>
              <a:off x="1478127" y="2647533"/>
              <a:ext cx="685800" cy="263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pPr algn="ctr"/>
              <a:r>
                <a:rPr lang="en-US" altLang="en-US" sz="1300" b="1" dirty="0" smtClean="0">
                  <a:solidFill>
                    <a:srgbClr val="FF0000"/>
                  </a:solidFill>
                  <a:latin typeface="Gill Sans" charset="0"/>
                  <a:ea typeface="Gill Sans" charset="0"/>
                  <a:cs typeface="Gill Sans" charset="0"/>
                  <a:sym typeface="Gill Sans" charset="0"/>
                </a:rPr>
                <a:t>MS-232</a:t>
              </a:r>
              <a:endParaRPr lang="en-US" altLang="en-US" sz="1300" b="1" dirty="0">
                <a:solidFill>
                  <a:srgbClr val="FF0000"/>
                </a:solidFill>
                <a:latin typeface="Gill Sans" charset="0"/>
                <a:ea typeface="Gill Sans" charset="0"/>
                <a:cs typeface="Gill Sans" charset="0"/>
                <a:sym typeface="Gill Sans" charset="0"/>
              </a:endParaRPr>
            </a:p>
          </p:txBody>
        </p:sp>
      </p:grpSp>
      <p:grpSp>
        <p:nvGrpSpPr>
          <p:cNvPr id="75" name="Group 74"/>
          <p:cNvGrpSpPr/>
          <p:nvPr/>
        </p:nvGrpSpPr>
        <p:grpSpPr>
          <a:xfrm>
            <a:off x="6808341" y="3438210"/>
            <a:ext cx="964059" cy="937617"/>
            <a:chOff x="1320445" y="2310438"/>
            <a:chExt cx="964059" cy="937617"/>
          </a:xfrm>
        </p:grpSpPr>
        <p:grpSp>
          <p:nvGrpSpPr>
            <p:cNvPr id="76" name="Group 75"/>
            <p:cNvGrpSpPr/>
            <p:nvPr/>
          </p:nvGrpSpPr>
          <p:grpSpPr>
            <a:xfrm>
              <a:off x="1320445" y="2310438"/>
              <a:ext cx="964059" cy="937617"/>
              <a:chOff x="755135" y="445591"/>
              <a:chExt cx="964059" cy="937617"/>
            </a:xfrm>
          </p:grpSpPr>
          <p:pic>
            <p:nvPicPr>
              <p:cNvPr id="78" name="Picture 1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1577" y="445591"/>
                <a:ext cx="937617" cy="9376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grpSp>
            <p:nvGrpSpPr>
              <p:cNvPr id="79" name="Group 78"/>
              <p:cNvGrpSpPr/>
              <p:nvPr/>
            </p:nvGrpSpPr>
            <p:grpSpPr>
              <a:xfrm>
                <a:off x="755135" y="449044"/>
                <a:ext cx="464452" cy="261610"/>
                <a:chOff x="1135749" y="250195"/>
                <a:chExt cx="464452" cy="261610"/>
              </a:xfrm>
            </p:grpSpPr>
            <p:sp>
              <p:nvSpPr>
                <p:cNvPr id="80" name="Rounded Rectangle 79"/>
                <p:cNvSpPr/>
                <p:nvPr/>
              </p:nvSpPr>
              <p:spPr>
                <a:xfrm>
                  <a:off x="1170350" y="304800"/>
                  <a:ext cx="429850" cy="1524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p:cNvSpPr txBox="1"/>
                <p:nvPr/>
              </p:nvSpPr>
              <p:spPr>
                <a:xfrm>
                  <a:off x="1135749" y="250195"/>
                  <a:ext cx="464452" cy="261610"/>
                </a:xfrm>
                <a:prstGeom prst="rect">
                  <a:avLst/>
                </a:prstGeom>
                <a:noFill/>
              </p:spPr>
              <p:txBody>
                <a:bodyPr wrap="square" rtlCol="0">
                  <a:spAutoFit/>
                </a:bodyPr>
                <a:lstStyle/>
                <a:p>
                  <a:r>
                    <a:rPr lang="en-US" sz="1050" b="1" dirty="0" smtClean="0">
                      <a:solidFill>
                        <a:schemeClr val="bg1"/>
                      </a:solidFill>
                      <a:latin typeface="Calibri" panose="020F0502020204030204" pitchFamily="34" charset="0"/>
                      <a:cs typeface="Calibri" panose="020F0502020204030204" pitchFamily="34" charset="0"/>
                    </a:rPr>
                    <a:t>PDF</a:t>
                  </a:r>
                  <a:endParaRPr lang="en-US" sz="1050" b="1" dirty="0">
                    <a:solidFill>
                      <a:schemeClr val="bg1"/>
                    </a:solidFill>
                    <a:latin typeface="Calibri" panose="020F0502020204030204" pitchFamily="34" charset="0"/>
                    <a:cs typeface="Calibri" panose="020F0502020204030204" pitchFamily="34" charset="0"/>
                  </a:endParaRPr>
                </a:p>
              </p:txBody>
            </p:sp>
          </p:grpSp>
        </p:grpSp>
        <p:sp>
          <p:nvSpPr>
            <p:cNvPr id="77" name="Rectangle 14"/>
            <p:cNvSpPr>
              <a:spLocks/>
            </p:cNvSpPr>
            <p:nvPr/>
          </p:nvSpPr>
          <p:spPr bwMode="auto">
            <a:xfrm>
              <a:off x="1478127" y="2647533"/>
              <a:ext cx="685800" cy="263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pPr algn="ctr"/>
              <a:r>
                <a:rPr lang="en-US" altLang="en-US" sz="1300" b="1" dirty="0" smtClean="0">
                  <a:solidFill>
                    <a:srgbClr val="FF0000"/>
                  </a:solidFill>
                  <a:latin typeface="Gill Sans" charset="0"/>
                  <a:ea typeface="Gill Sans" charset="0"/>
                  <a:cs typeface="Gill Sans" charset="0"/>
                  <a:sym typeface="Gill Sans" charset="0"/>
                </a:rPr>
                <a:t>MS-535</a:t>
              </a:r>
              <a:endParaRPr lang="en-US" altLang="en-US" sz="1300" b="1" dirty="0">
                <a:solidFill>
                  <a:srgbClr val="FF0000"/>
                </a:solidFill>
                <a:latin typeface="Gill Sans" charset="0"/>
                <a:ea typeface="Gill Sans" charset="0"/>
                <a:cs typeface="Gill Sans" charset="0"/>
                <a:sym typeface="Gill Sans" charset="0"/>
              </a:endParaRPr>
            </a:p>
          </p:txBody>
        </p:sp>
      </p:grpSp>
      <p:grpSp>
        <p:nvGrpSpPr>
          <p:cNvPr id="82" name="Group 81"/>
          <p:cNvGrpSpPr/>
          <p:nvPr/>
        </p:nvGrpSpPr>
        <p:grpSpPr>
          <a:xfrm>
            <a:off x="1177054" y="3136325"/>
            <a:ext cx="937617" cy="937617"/>
            <a:chOff x="1346887" y="2310438"/>
            <a:chExt cx="937617" cy="937617"/>
          </a:xfrm>
        </p:grpSpPr>
        <p:pic>
          <p:nvPicPr>
            <p:cNvPr id="85" name="Picture 1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46887" y="2310438"/>
              <a:ext cx="937617" cy="9376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sp>
          <p:nvSpPr>
            <p:cNvPr id="84" name="Rectangle 14"/>
            <p:cNvSpPr>
              <a:spLocks/>
            </p:cNvSpPr>
            <p:nvPr/>
          </p:nvSpPr>
          <p:spPr bwMode="auto">
            <a:xfrm>
              <a:off x="1543897" y="2647533"/>
              <a:ext cx="543595" cy="263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pPr algn="ctr"/>
              <a:r>
                <a:rPr lang="en-US" altLang="en-US" sz="1100" b="1" dirty="0" smtClean="0">
                  <a:solidFill>
                    <a:srgbClr val="FF0000"/>
                  </a:solidFill>
                  <a:latin typeface="Gill Sans" charset="0"/>
                  <a:ea typeface="Gill Sans" charset="0"/>
                  <a:cs typeface="Gill Sans" charset="0"/>
                  <a:sym typeface="Gill Sans" charset="0"/>
                </a:rPr>
                <a:t>Warrant</a:t>
              </a:r>
              <a:endParaRPr lang="en-US" altLang="en-US" sz="1100" b="1" dirty="0">
                <a:solidFill>
                  <a:srgbClr val="FF0000"/>
                </a:solidFill>
                <a:latin typeface="Gill Sans" charset="0"/>
                <a:ea typeface="Gill Sans" charset="0"/>
                <a:cs typeface="Gill Sans" charset="0"/>
                <a:sym typeface="Gill Sans" charset="0"/>
              </a:endParaRPr>
            </a:p>
          </p:txBody>
        </p:sp>
      </p:grpSp>
      <p:grpSp>
        <p:nvGrpSpPr>
          <p:cNvPr id="89" name="Group 88"/>
          <p:cNvGrpSpPr/>
          <p:nvPr/>
        </p:nvGrpSpPr>
        <p:grpSpPr>
          <a:xfrm>
            <a:off x="1119523" y="3279756"/>
            <a:ext cx="937617" cy="937617"/>
            <a:chOff x="1346887" y="2310438"/>
            <a:chExt cx="937617" cy="937617"/>
          </a:xfrm>
        </p:grpSpPr>
        <p:pic>
          <p:nvPicPr>
            <p:cNvPr id="90" name="Picture 1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46887" y="2310438"/>
              <a:ext cx="937617" cy="9376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sp>
          <p:nvSpPr>
            <p:cNvPr id="91" name="Rectangle 14"/>
            <p:cNvSpPr>
              <a:spLocks/>
            </p:cNvSpPr>
            <p:nvPr/>
          </p:nvSpPr>
          <p:spPr bwMode="auto">
            <a:xfrm>
              <a:off x="1543897" y="2647533"/>
              <a:ext cx="543595" cy="263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pPr algn="ctr"/>
              <a:r>
                <a:rPr lang="en-US" altLang="en-US" sz="1100" b="1" dirty="0" smtClean="0">
                  <a:solidFill>
                    <a:srgbClr val="FF0000"/>
                  </a:solidFill>
                  <a:latin typeface="Gill Sans" charset="0"/>
                  <a:ea typeface="Gill Sans" charset="0"/>
                  <a:cs typeface="Gill Sans" charset="0"/>
                  <a:sym typeface="Gill Sans" charset="0"/>
                </a:rPr>
                <a:t>Warrant</a:t>
              </a:r>
              <a:endParaRPr lang="en-US" altLang="en-US" sz="1100" b="1" dirty="0">
                <a:solidFill>
                  <a:srgbClr val="FF0000"/>
                </a:solidFill>
                <a:latin typeface="Gill Sans" charset="0"/>
                <a:ea typeface="Gill Sans" charset="0"/>
                <a:cs typeface="Gill Sans" charset="0"/>
                <a:sym typeface="Gill Sans" charset="0"/>
              </a:endParaRPr>
            </a:p>
          </p:txBody>
        </p:sp>
      </p:grpSp>
      <p:grpSp>
        <p:nvGrpSpPr>
          <p:cNvPr id="92" name="Group 91"/>
          <p:cNvGrpSpPr/>
          <p:nvPr/>
        </p:nvGrpSpPr>
        <p:grpSpPr>
          <a:xfrm>
            <a:off x="1052130" y="3486249"/>
            <a:ext cx="937617" cy="937617"/>
            <a:chOff x="1346887" y="2310438"/>
            <a:chExt cx="937617" cy="937617"/>
          </a:xfrm>
        </p:grpSpPr>
        <p:pic>
          <p:nvPicPr>
            <p:cNvPr id="93" name="Picture 1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46887" y="2310438"/>
              <a:ext cx="937617" cy="9376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sp>
          <p:nvSpPr>
            <p:cNvPr id="94" name="Rectangle 14"/>
            <p:cNvSpPr>
              <a:spLocks/>
            </p:cNvSpPr>
            <p:nvPr/>
          </p:nvSpPr>
          <p:spPr bwMode="auto">
            <a:xfrm>
              <a:off x="1543897" y="2647533"/>
              <a:ext cx="543595" cy="263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pPr algn="ctr"/>
              <a:r>
                <a:rPr lang="en-US" altLang="en-US" sz="1100" b="1" dirty="0" smtClean="0">
                  <a:solidFill>
                    <a:srgbClr val="FF0000"/>
                  </a:solidFill>
                  <a:latin typeface="Gill Sans" charset="0"/>
                  <a:ea typeface="Gill Sans" charset="0"/>
                  <a:cs typeface="Gill Sans" charset="0"/>
                  <a:sym typeface="Gill Sans" charset="0"/>
                </a:rPr>
                <a:t>Warrant</a:t>
              </a:r>
              <a:endParaRPr lang="en-US" altLang="en-US" sz="1100" b="1" dirty="0">
                <a:solidFill>
                  <a:srgbClr val="FF0000"/>
                </a:solidFill>
                <a:latin typeface="Gill Sans" charset="0"/>
                <a:ea typeface="Gill Sans" charset="0"/>
                <a:cs typeface="Gill Sans" charset="0"/>
                <a:sym typeface="Gill Sans" charset="0"/>
              </a:endParaRPr>
            </a:p>
          </p:txBody>
        </p:sp>
      </p:grpSp>
      <p:grpSp>
        <p:nvGrpSpPr>
          <p:cNvPr id="95" name="Group 94"/>
          <p:cNvGrpSpPr/>
          <p:nvPr/>
        </p:nvGrpSpPr>
        <p:grpSpPr>
          <a:xfrm>
            <a:off x="990600" y="3653989"/>
            <a:ext cx="937617" cy="937617"/>
            <a:chOff x="1346887" y="2310438"/>
            <a:chExt cx="937617" cy="937617"/>
          </a:xfrm>
        </p:grpSpPr>
        <p:pic>
          <p:nvPicPr>
            <p:cNvPr id="96" name="Picture 1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46887" y="2310438"/>
              <a:ext cx="937617" cy="9376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sp>
          <p:nvSpPr>
            <p:cNvPr id="97" name="Rectangle 14"/>
            <p:cNvSpPr>
              <a:spLocks/>
            </p:cNvSpPr>
            <p:nvPr/>
          </p:nvSpPr>
          <p:spPr bwMode="auto">
            <a:xfrm>
              <a:off x="1543897" y="2647533"/>
              <a:ext cx="543595" cy="263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pPr algn="ctr"/>
              <a:r>
                <a:rPr lang="en-US" altLang="en-US" sz="900" b="1" dirty="0" smtClean="0">
                  <a:solidFill>
                    <a:srgbClr val="FF0000"/>
                  </a:solidFill>
                  <a:latin typeface="Gill Sans" charset="0"/>
                  <a:ea typeface="Gill Sans" charset="0"/>
                  <a:cs typeface="Gill Sans" charset="0"/>
                  <a:sym typeface="Gill Sans" charset="0"/>
                </a:rPr>
                <a:t>Warran</a:t>
              </a:r>
              <a:r>
                <a:rPr lang="en-US" altLang="en-US" sz="1050" b="1" dirty="0">
                  <a:solidFill>
                    <a:srgbClr val="FF0000"/>
                  </a:solidFill>
                  <a:latin typeface="Gill Sans" charset="0"/>
                  <a:ea typeface="Gill Sans" charset="0"/>
                  <a:cs typeface="Gill Sans" charset="0"/>
                  <a:sym typeface="Gill Sans" charset="0"/>
                </a:rPr>
                <a:t>t</a:t>
              </a:r>
              <a:endParaRPr lang="en-US" altLang="en-US" sz="900" b="1" dirty="0">
                <a:solidFill>
                  <a:srgbClr val="FF0000"/>
                </a:solidFill>
                <a:latin typeface="Gill Sans" charset="0"/>
                <a:ea typeface="Gill Sans" charset="0"/>
                <a:cs typeface="Gill Sans" charset="0"/>
                <a:sym typeface="Gill Sans" charset="0"/>
              </a:endParaRPr>
            </a:p>
          </p:txBody>
        </p:sp>
      </p:grpSp>
      <p:sp>
        <p:nvSpPr>
          <p:cNvPr id="99" name="Right Brace 98"/>
          <p:cNvSpPr/>
          <p:nvPr/>
        </p:nvSpPr>
        <p:spPr>
          <a:xfrm>
            <a:off x="2043987" y="3473420"/>
            <a:ext cx="223084" cy="860510"/>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3" name="Title 1"/>
          <p:cNvSpPr txBox="1">
            <a:spLocks/>
          </p:cNvSpPr>
          <p:nvPr/>
        </p:nvSpPr>
        <p:spPr>
          <a:xfrm>
            <a:off x="457200" y="152718"/>
            <a:ext cx="8534400" cy="1371600"/>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US" dirty="0" smtClean="0"/>
              <a:t>Basic Process-Towns/Cities</a:t>
            </a:r>
            <a:endParaRPr lang="en-US" dirty="0"/>
          </a:p>
        </p:txBody>
      </p:sp>
      <p:grpSp>
        <p:nvGrpSpPr>
          <p:cNvPr id="105" name="Group 104"/>
          <p:cNvGrpSpPr/>
          <p:nvPr/>
        </p:nvGrpSpPr>
        <p:grpSpPr>
          <a:xfrm>
            <a:off x="2198532" y="3429551"/>
            <a:ext cx="964059" cy="937617"/>
            <a:chOff x="1320445" y="2310438"/>
            <a:chExt cx="964059" cy="937617"/>
          </a:xfrm>
        </p:grpSpPr>
        <p:grpSp>
          <p:nvGrpSpPr>
            <p:cNvPr id="106" name="Group 105"/>
            <p:cNvGrpSpPr/>
            <p:nvPr/>
          </p:nvGrpSpPr>
          <p:grpSpPr>
            <a:xfrm>
              <a:off x="1320445" y="2310438"/>
              <a:ext cx="964059" cy="937617"/>
              <a:chOff x="755135" y="445591"/>
              <a:chExt cx="964059" cy="937617"/>
            </a:xfrm>
          </p:grpSpPr>
          <p:pic>
            <p:nvPicPr>
              <p:cNvPr id="108" name="Picture 1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1577" y="445591"/>
                <a:ext cx="937617" cy="9376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grpSp>
            <p:nvGrpSpPr>
              <p:cNvPr id="109" name="Group 108"/>
              <p:cNvGrpSpPr/>
              <p:nvPr/>
            </p:nvGrpSpPr>
            <p:grpSpPr>
              <a:xfrm>
                <a:off x="755135" y="449044"/>
                <a:ext cx="464452" cy="261610"/>
                <a:chOff x="1135749" y="250195"/>
                <a:chExt cx="464452" cy="261610"/>
              </a:xfrm>
            </p:grpSpPr>
            <p:sp>
              <p:nvSpPr>
                <p:cNvPr id="110" name="Rounded Rectangle 109"/>
                <p:cNvSpPr/>
                <p:nvPr/>
              </p:nvSpPr>
              <p:spPr>
                <a:xfrm>
                  <a:off x="1170350" y="304800"/>
                  <a:ext cx="429850" cy="1524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p:cNvSpPr txBox="1"/>
                <p:nvPr/>
              </p:nvSpPr>
              <p:spPr>
                <a:xfrm>
                  <a:off x="1135749" y="250195"/>
                  <a:ext cx="464452" cy="261610"/>
                </a:xfrm>
                <a:prstGeom prst="rect">
                  <a:avLst/>
                </a:prstGeom>
                <a:noFill/>
              </p:spPr>
              <p:txBody>
                <a:bodyPr wrap="square" rtlCol="0">
                  <a:spAutoFit/>
                </a:bodyPr>
                <a:lstStyle/>
                <a:p>
                  <a:r>
                    <a:rPr lang="en-US" sz="1050" b="1" dirty="0" smtClean="0">
                      <a:solidFill>
                        <a:schemeClr val="bg1"/>
                      </a:solidFill>
                      <a:latin typeface="Calibri" panose="020F0502020204030204" pitchFamily="34" charset="0"/>
                      <a:cs typeface="Calibri" panose="020F0502020204030204" pitchFamily="34" charset="0"/>
                    </a:rPr>
                    <a:t>PDF</a:t>
                  </a:r>
                  <a:endParaRPr lang="en-US" sz="1050" b="1" dirty="0">
                    <a:solidFill>
                      <a:schemeClr val="bg1"/>
                    </a:solidFill>
                    <a:latin typeface="Calibri" panose="020F0502020204030204" pitchFamily="34" charset="0"/>
                    <a:cs typeface="Calibri" panose="020F0502020204030204" pitchFamily="34" charset="0"/>
                  </a:endParaRPr>
                </a:p>
              </p:txBody>
            </p:sp>
          </p:grpSp>
        </p:grpSp>
        <p:sp>
          <p:nvSpPr>
            <p:cNvPr id="107" name="Rectangle 14"/>
            <p:cNvSpPr>
              <a:spLocks/>
            </p:cNvSpPr>
            <p:nvPr/>
          </p:nvSpPr>
          <p:spPr bwMode="auto">
            <a:xfrm>
              <a:off x="1478127" y="2733531"/>
              <a:ext cx="685800" cy="263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pPr algn="ctr"/>
              <a:r>
                <a:rPr lang="en-US" altLang="en-US" sz="1100" b="1" dirty="0" smtClean="0">
                  <a:solidFill>
                    <a:srgbClr val="FF0000"/>
                  </a:solidFill>
                  <a:latin typeface="Gill Sans" charset="0"/>
                  <a:ea typeface="Gill Sans" charset="0"/>
                  <a:cs typeface="Gill Sans" charset="0"/>
                  <a:sym typeface="Gill Sans" charset="0"/>
                </a:rPr>
                <a:t>Proposed Budget</a:t>
              </a:r>
            </a:p>
            <a:p>
              <a:pPr algn="ctr"/>
              <a:r>
                <a:rPr lang="en-US" altLang="en-US" sz="800" b="1" dirty="0" smtClean="0">
                  <a:solidFill>
                    <a:srgbClr val="FF0000"/>
                  </a:solidFill>
                  <a:latin typeface="Gill Sans" charset="0"/>
                  <a:ea typeface="Gill Sans" charset="0"/>
                  <a:cs typeface="Gill Sans" charset="0"/>
                  <a:sym typeface="Gill Sans" charset="0"/>
                </a:rPr>
                <a:t>MS-636</a:t>
              </a:r>
              <a:endParaRPr lang="en-US" altLang="en-US" sz="800" b="1" dirty="0">
                <a:solidFill>
                  <a:srgbClr val="FF0000"/>
                </a:solidFill>
                <a:latin typeface="Gill Sans" charset="0"/>
                <a:ea typeface="Gill Sans" charset="0"/>
                <a:cs typeface="Gill Sans" charset="0"/>
                <a:sym typeface="Gill Sans" charset="0"/>
              </a:endParaRPr>
            </a:p>
            <a:p>
              <a:pPr algn="ctr"/>
              <a:r>
                <a:rPr lang="en-US" altLang="en-US" sz="800" b="1" dirty="0" smtClean="0">
                  <a:solidFill>
                    <a:srgbClr val="FF0000"/>
                  </a:solidFill>
                  <a:latin typeface="Gill Sans" charset="0"/>
                  <a:ea typeface="Gill Sans" charset="0"/>
                  <a:cs typeface="Gill Sans" charset="0"/>
                  <a:sym typeface="Gill Sans" charset="0"/>
                </a:rPr>
                <a:t>MS-6c</a:t>
              </a:r>
              <a:endParaRPr lang="en-US" altLang="en-US" sz="800" b="1" dirty="0">
                <a:solidFill>
                  <a:srgbClr val="FF0000"/>
                </a:solidFill>
                <a:latin typeface="Gill Sans" charset="0"/>
                <a:ea typeface="Gill Sans" charset="0"/>
                <a:cs typeface="Gill Sans" charset="0"/>
                <a:sym typeface="Gill Sans" charset="0"/>
              </a:endParaRPr>
            </a:p>
            <a:p>
              <a:pPr algn="ctr"/>
              <a:r>
                <a:rPr lang="en-US" altLang="en-US" sz="800" b="1" dirty="0" smtClean="0">
                  <a:solidFill>
                    <a:srgbClr val="FF0000"/>
                  </a:solidFill>
                  <a:latin typeface="Gill Sans" charset="0"/>
                  <a:ea typeface="Gill Sans" charset="0"/>
                  <a:cs typeface="Gill Sans" charset="0"/>
                  <a:sym typeface="Gill Sans" charset="0"/>
                </a:rPr>
                <a:t>MS-737</a:t>
              </a:r>
              <a:endParaRPr lang="en-US" altLang="en-US" sz="800" b="1" dirty="0">
                <a:solidFill>
                  <a:srgbClr val="FF0000"/>
                </a:solidFill>
                <a:latin typeface="Gill Sans" charset="0"/>
                <a:ea typeface="Gill Sans" charset="0"/>
                <a:cs typeface="Gill Sans" charset="0"/>
                <a:sym typeface="Gill Sans" charset="0"/>
              </a:endParaRPr>
            </a:p>
          </p:txBody>
        </p:sp>
      </p:grpSp>
      <p:cxnSp>
        <p:nvCxnSpPr>
          <p:cNvPr id="98" name="Elbow Connector 97"/>
          <p:cNvCxnSpPr/>
          <p:nvPr/>
        </p:nvCxnSpPr>
        <p:spPr>
          <a:xfrm flipV="1">
            <a:off x="3101441" y="4481111"/>
            <a:ext cx="2050160" cy="370424"/>
          </a:xfrm>
          <a:prstGeom prst="bentConnector3">
            <a:avLst>
              <a:gd name="adj1" fmla="val 26460"/>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V="1">
            <a:off x="2662983" y="3155231"/>
            <a:ext cx="0" cy="274320"/>
          </a:xfrm>
          <a:prstGeom prst="straightConnector1">
            <a:avLst/>
          </a:prstGeom>
          <a:ln w="222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2664883" y="4343951"/>
            <a:ext cx="0" cy="274320"/>
          </a:xfrm>
          <a:prstGeom prst="straightConnector1">
            <a:avLst/>
          </a:prstGeom>
          <a:ln w="222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2057400" y="4598864"/>
            <a:ext cx="1219200" cy="430887"/>
          </a:xfrm>
          <a:prstGeom prst="rect">
            <a:avLst/>
          </a:prstGeom>
          <a:noFill/>
        </p:spPr>
        <p:txBody>
          <a:bodyPr wrap="square" rtlCol="0">
            <a:spAutoFit/>
          </a:bodyPr>
          <a:lstStyle/>
          <a:p>
            <a:pPr algn="ctr"/>
            <a:r>
              <a:rPr lang="en-US" sz="1100" b="1" dirty="0" smtClean="0"/>
              <a:t>Estimated Revenues</a:t>
            </a:r>
            <a:endParaRPr lang="en-US" sz="1100" b="1" dirty="0"/>
          </a:p>
        </p:txBody>
      </p:sp>
      <p:sp>
        <p:nvSpPr>
          <p:cNvPr id="113" name="TextBox 112"/>
          <p:cNvSpPr txBox="1"/>
          <p:nvPr/>
        </p:nvSpPr>
        <p:spPr>
          <a:xfrm>
            <a:off x="2048853" y="2795462"/>
            <a:ext cx="1219200" cy="430887"/>
          </a:xfrm>
          <a:prstGeom prst="rect">
            <a:avLst/>
          </a:prstGeom>
          <a:noFill/>
        </p:spPr>
        <p:txBody>
          <a:bodyPr wrap="square" rtlCol="0">
            <a:spAutoFit/>
          </a:bodyPr>
          <a:lstStyle/>
          <a:p>
            <a:pPr algn="ctr"/>
            <a:r>
              <a:rPr lang="en-US" sz="1100" b="1" dirty="0" smtClean="0"/>
              <a:t>Proposed</a:t>
            </a:r>
          </a:p>
          <a:p>
            <a:pPr algn="ctr"/>
            <a:r>
              <a:rPr lang="en-US" sz="1100" b="1" dirty="0" smtClean="0"/>
              <a:t>Appropriations</a:t>
            </a:r>
            <a:endParaRPr lang="en-US" sz="1100" b="1" dirty="0"/>
          </a:p>
        </p:txBody>
      </p:sp>
      <p:grpSp>
        <p:nvGrpSpPr>
          <p:cNvPr id="114" name="Group 113"/>
          <p:cNvGrpSpPr/>
          <p:nvPr/>
        </p:nvGrpSpPr>
        <p:grpSpPr>
          <a:xfrm>
            <a:off x="5028306" y="4003223"/>
            <a:ext cx="964059" cy="937617"/>
            <a:chOff x="1320445" y="2310438"/>
            <a:chExt cx="964059" cy="937617"/>
          </a:xfrm>
        </p:grpSpPr>
        <p:grpSp>
          <p:nvGrpSpPr>
            <p:cNvPr id="115" name="Group 114"/>
            <p:cNvGrpSpPr/>
            <p:nvPr/>
          </p:nvGrpSpPr>
          <p:grpSpPr>
            <a:xfrm>
              <a:off x="1320445" y="2310438"/>
              <a:ext cx="964059" cy="937617"/>
              <a:chOff x="755135" y="445591"/>
              <a:chExt cx="964059" cy="937617"/>
            </a:xfrm>
          </p:grpSpPr>
          <p:pic>
            <p:nvPicPr>
              <p:cNvPr id="117" name="Picture 1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1577" y="445591"/>
                <a:ext cx="937617" cy="9376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grpSp>
            <p:nvGrpSpPr>
              <p:cNvPr id="118" name="Group 117"/>
              <p:cNvGrpSpPr/>
              <p:nvPr/>
            </p:nvGrpSpPr>
            <p:grpSpPr>
              <a:xfrm>
                <a:off x="755135" y="449044"/>
                <a:ext cx="464452" cy="261610"/>
                <a:chOff x="1135749" y="250195"/>
                <a:chExt cx="464452" cy="261610"/>
              </a:xfrm>
            </p:grpSpPr>
            <p:sp>
              <p:nvSpPr>
                <p:cNvPr id="119" name="Rounded Rectangle 118"/>
                <p:cNvSpPr/>
                <p:nvPr/>
              </p:nvSpPr>
              <p:spPr>
                <a:xfrm>
                  <a:off x="1170350" y="304800"/>
                  <a:ext cx="429850" cy="1524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Box 119"/>
                <p:cNvSpPr txBox="1"/>
                <p:nvPr/>
              </p:nvSpPr>
              <p:spPr>
                <a:xfrm>
                  <a:off x="1135749" y="250195"/>
                  <a:ext cx="464452" cy="261610"/>
                </a:xfrm>
                <a:prstGeom prst="rect">
                  <a:avLst/>
                </a:prstGeom>
                <a:noFill/>
              </p:spPr>
              <p:txBody>
                <a:bodyPr wrap="square" rtlCol="0">
                  <a:spAutoFit/>
                </a:bodyPr>
                <a:lstStyle/>
                <a:p>
                  <a:r>
                    <a:rPr lang="en-US" sz="1050" b="1" dirty="0" smtClean="0">
                      <a:solidFill>
                        <a:schemeClr val="bg1"/>
                      </a:solidFill>
                      <a:latin typeface="Calibri" panose="020F0502020204030204" pitchFamily="34" charset="0"/>
                      <a:cs typeface="Calibri" panose="020F0502020204030204" pitchFamily="34" charset="0"/>
                    </a:rPr>
                    <a:t>PDF</a:t>
                  </a:r>
                  <a:endParaRPr lang="en-US" sz="1050" b="1" dirty="0">
                    <a:solidFill>
                      <a:schemeClr val="bg1"/>
                    </a:solidFill>
                    <a:latin typeface="Calibri" panose="020F0502020204030204" pitchFamily="34" charset="0"/>
                    <a:cs typeface="Calibri" panose="020F0502020204030204" pitchFamily="34" charset="0"/>
                  </a:endParaRPr>
                </a:p>
              </p:txBody>
            </p:sp>
          </p:grpSp>
        </p:grpSp>
        <p:sp>
          <p:nvSpPr>
            <p:cNvPr id="116" name="Rectangle 14"/>
            <p:cNvSpPr>
              <a:spLocks/>
            </p:cNvSpPr>
            <p:nvPr/>
          </p:nvSpPr>
          <p:spPr bwMode="auto">
            <a:xfrm>
              <a:off x="1478127" y="2647533"/>
              <a:ext cx="685800" cy="263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pPr algn="ctr"/>
              <a:r>
                <a:rPr lang="en-US" altLang="en-US" sz="1300" b="1" dirty="0" smtClean="0">
                  <a:solidFill>
                    <a:srgbClr val="FF0000"/>
                  </a:solidFill>
                  <a:latin typeface="Gill Sans" charset="0"/>
                  <a:ea typeface="Gill Sans" charset="0"/>
                  <a:cs typeface="Gill Sans" charset="0"/>
                  <a:sym typeface="Gill Sans" charset="0"/>
                </a:rPr>
                <a:t>MS-434</a:t>
              </a:r>
              <a:endParaRPr lang="en-US" altLang="en-US" sz="1300" b="1" dirty="0">
                <a:solidFill>
                  <a:srgbClr val="FF0000"/>
                </a:solidFill>
                <a:latin typeface="Gill Sans" charset="0"/>
                <a:ea typeface="Gill Sans" charset="0"/>
                <a:cs typeface="Gill Sans" charset="0"/>
                <a:sym typeface="Gill Sans" charset="0"/>
              </a:endParaRPr>
            </a:p>
          </p:txBody>
        </p:sp>
      </p:grpSp>
      <p:cxnSp>
        <p:nvCxnSpPr>
          <p:cNvPr id="121" name="Elbow Connector 120"/>
          <p:cNvCxnSpPr/>
          <p:nvPr/>
        </p:nvCxnSpPr>
        <p:spPr>
          <a:xfrm flipV="1">
            <a:off x="5883155" y="3991084"/>
            <a:ext cx="1082868" cy="520491"/>
          </a:xfrm>
          <a:prstGeom prst="bentConnector3">
            <a:avLst>
              <a:gd name="adj1" fmla="val 50000"/>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2" name="Elbow Connector 121"/>
          <p:cNvCxnSpPr/>
          <p:nvPr/>
        </p:nvCxnSpPr>
        <p:spPr>
          <a:xfrm>
            <a:off x="5260532" y="3397439"/>
            <a:ext cx="1705491" cy="377866"/>
          </a:xfrm>
          <a:prstGeom prst="bentConnector3">
            <a:avLst>
              <a:gd name="adj1" fmla="val 50000"/>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a:off x="5492758" y="4940840"/>
            <a:ext cx="0" cy="549170"/>
          </a:xfrm>
          <a:prstGeom prst="straightConnector1">
            <a:avLst/>
          </a:prstGeom>
          <a:ln w="222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4876800" y="5490010"/>
            <a:ext cx="1219200" cy="430887"/>
          </a:xfrm>
          <a:prstGeom prst="rect">
            <a:avLst/>
          </a:prstGeom>
          <a:noFill/>
        </p:spPr>
        <p:txBody>
          <a:bodyPr wrap="square" rtlCol="0">
            <a:spAutoFit/>
          </a:bodyPr>
          <a:lstStyle/>
          <a:p>
            <a:pPr algn="ctr"/>
            <a:r>
              <a:rPr lang="en-US" sz="1100" b="1" dirty="0" smtClean="0"/>
              <a:t>Re-estimate Revenues</a:t>
            </a:r>
            <a:endParaRPr lang="en-US" sz="1100" b="1" dirty="0"/>
          </a:p>
        </p:txBody>
      </p:sp>
      <p:sp>
        <p:nvSpPr>
          <p:cNvPr id="63" name="Rounded Rectangle 62"/>
          <p:cNvSpPr/>
          <p:nvPr/>
        </p:nvSpPr>
        <p:spPr>
          <a:xfrm>
            <a:off x="5114453" y="3124929"/>
            <a:ext cx="844646" cy="556617"/>
          </a:xfrm>
          <a:prstGeom prst="roundRect">
            <a:avLst/>
          </a:prstGeom>
          <a:solidFill>
            <a:schemeClr val="bg1">
              <a:lumMod val="95000"/>
            </a:schemeClr>
          </a:solid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Tax Rate </a:t>
            </a:r>
          </a:p>
          <a:p>
            <a:pPr algn="ctr"/>
            <a:r>
              <a:rPr lang="en-US" sz="1200" dirty="0" smtClean="0">
                <a:solidFill>
                  <a:schemeClr val="tx1"/>
                </a:solidFill>
              </a:rPr>
              <a:t>Setting</a:t>
            </a:r>
            <a:endParaRPr lang="en-US" sz="1200" dirty="0">
              <a:solidFill>
                <a:schemeClr val="tx1"/>
              </a:solidFill>
            </a:endParaRPr>
          </a:p>
        </p:txBody>
      </p:sp>
      <p:cxnSp>
        <p:nvCxnSpPr>
          <p:cNvPr id="125" name="Straight Arrow Connector 124"/>
          <p:cNvCxnSpPr/>
          <p:nvPr/>
        </p:nvCxnSpPr>
        <p:spPr>
          <a:xfrm>
            <a:off x="5511376" y="2819951"/>
            <a:ext cx="0" cy="274320"/>
          </a:xfrm>
          <a:prstGeom prst="straightConnector1">
            <a:avLst/>
          </a:prstGeom>
          <a:ln w="222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V="1">
            <a:off x="5523132" y="3714029"/>
            <a:ext cx="0" cy="274320"/>
          </a:xfrm>
          <a:prstGeom prst="straightConnector1">
            <a:avLst/>
          </a:prstGeom>
          <a:ln w="222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endCxn id="63" idx="1"/>
          </p:cNvCxnSpPr>
          <p:nvPr/>
        </p:nvCxnSpPr>
        <p:spPr>
          <a:xfrm>
            <a:off x="4885270" y="3397439"/>
            <a:ext cx="229183" cy="5799"/>
          </a:xfrm>
          <a:prstGeom prst="straightConnector1">
            <a:avLst/>
          </a:prstGeom>
          <a:ln w="222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8" name="Elbow Connector 127"/>
          <p:cNvCxnSpPr/>
          <p:nvPr/>
        </p:nvCxnSpPr>
        <p:spPr>
          <a:xfrm>
            <a:off x="3101441" y="3010905"/>
            <a:ext cx="1094841" cy="330837"/>
          </a:xfrm>
          <a:prstGeom prst="bentConnector3">
            <a:avLst>
              <a:gd name="adj1" fmla="val 50000"/>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61DA54A5-852F-41F2-A0AB-C229DA204EF1}" type="slidenum">
              <a:rPr lang="en-US" smtClean="0"/>
              <a:pPr/>
              <a:t>16</a:t>
            </a:fld>
            <a:endParaRPr lang="en-US" dirty="0"/>
          </a:p>
        </p:txBody>
      </p:sp>
    </p:spTree>
    <p:extLst>
      <p:ext uri="{BB962C8B-B14F-4D97-AF65-F5344CB8AC3E}">
        <p14:creationId xmlns:p14="http://schemas.microsoft.com/office/powerpoint/2010/main" xmlns="" val="21884908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25"/>
                                        </p:tgtEl>
                                      </p:cBhvr>
                                    </p:animEffect>
                                    <p:set>
                                      <p:cBhvr>
                                        <p:cTn id="10" dur="1" fill="hold">
                                          <p:stCondLst>
                                            <p:cond delay="499"/>
                                          </p:stCondLst>
                                        </p:cTn>
                                        <p:tgtEl>
                                          <p:spTgt spid="125"/>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21"/>
                                        </p:tgtEl>
                                      </p:cBhvr>
                                    </p:animEffect>
                                    <p:set>
                                      <p:cBhvr>
                                        <p:cTn id="13" dur="1" fill="hold">
                                          <p:stCondLst>
                                            <p:cond delay="499"/>
                                          </p:stCondLst>
                                        </p:cTn>
                                        <p:tgtEl>
                                          <p:spTgt spid="121"/>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22"/>
                                        </p:tgtEl>
                                      </p:cBhvr>
                                    </p:animEffect>
                                    <p:set>
                                      <p:cBhvr>
                                        <p:cTn id="16" dur="1" fill="hold">
                                          <p:stCondLst>
                                            <p:cond delay="499"/>
                                          </p:stCondLst>
                                        </p:cTn>
                                        <p:tgtEl>
                                          <p:spTgt spid="122"/>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75"/>
                                        </p:tgtEl>
                                      </p:cBhvr>
                                    </p:animEffect>
                                    <p:set>
                                      <p:cBhvr>
                                        <p:cTn id="19" dur="1" fill="hold">
                                          <p:stCondLst>
                                            <p:cond delay="499"/>
                                          </p:stCondLst>
                                        </p:cTn>
                                        <p:tgtEl>
                                          <p:spTgt spid="7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82"/>
                                        </p:tgtEl>
                                      </p:cBhvr>
                                    </p:animEffect>
                                    <p:set>
                                      <p:cBhvr>
                                        <p:cTn id="24" dur="1" fill="hold">
                                          <p:stCondLst>
                                            <p:cond delay="499"/>
                                          </p:stCondLst>
                                        </p:cTn>
                                        <p:tgtEl>
                                          <p:spTgt spid="82"/>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89"/>
                                        </p:tgtEl>
                                      </p:cBhvr>
                                    </p:animEffect>
                                    <p:set>
                                      <p:cBhvr>
                                        <p:cTn id="27" dur="1" fill="hold">
                                          <p:stCondLst>
                                            <p:cond delay="499"/>
                                          </p:stCondLst>
                                        </p:cTn>
                                        <p:tgtEl>
                                          <p:spTgt spid="89"/>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92"/>
                                        </p:tgtEl>
                                      </p:cBhvr>
                                    </p:animEffect>
                                    <p:set>
                                      <p:cBhvr>
                                        <p:cTn id="30" dur="1" fill="hold">
                                          <p:stCondLst>
                                            <p:cond delay="499"/>
                                          </p:stCondLst>
                                        </p:cTn>
                                        <p:tgtEl>
                                          <p:spTgt spid="92"/>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95"/>
                                        </p:tgtEl>
                                      </p:cBhvr>
                                    </p:animEffect>
                                    <p:set>
                                      <p:cBhvr>
                                        <p:cTn id="33" dur="1" fill="hold">
                                          <p:stCondLst>
                                            <p:cond delay="499"/>
                                          </p:stCondLst>
                                        </p:cTn>
                                        <p:tgtEl>
                                          <p:spTgt spid="95"/>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99"/>
                                        </p:tgtEl>
                                      </p:cBhvr>
                                    </p:animEffect>
                                    <p:set>
                                      <p:cBhvr>
                                        <p:cTn id="36" dur="1" fill="hold">
                                          <p:stCondLst>
                                            <p:cond delay="499"/>
                                          </p:stCondLst>
                                        </p:cTn>
                                        <p:tgtEl>
                                          <p:spTgt spid="99"/>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105"/>
                                        </p:tgtEl>
                                      </p:cBhvr>
                                    </p:animEffect>
                                    <p:set>
                                      <p:cBhvr>
                                        <p:cTn id="39" dur="1" fill="hold">
                                          <p:stCondLst>
                                            <p:cond delay="499"/>
                                          </p:stCondLst>
                                        </p:cTn>
                                        <p:tgtEl>
                                          <p:spTgt spid="105"/>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102"/>
                                        </p:tgtEl>
                                      </p:cBhvr>
                                    </p:animEffect>
                                    <p:set>
                                      <p:cBhvr>
                                        <p:cTn id="42" dur="1" fill="hold">
                                          <p:stCondLst>
                                            <p:cond delay="499"/>
                                          </p:stCondLst>
                                        </p:cTn>
                                        <p:tgtEl>
                                          <p:spTgt spid="102"/>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13"/>
                                        </p:tgtEl>
                                      </p:cBhvr>
                                    </p:animEffect>
                                    <p:set>
                                      <p:cBhvr>
                                        <p:cTn id="45" dur="1" fill="hold">
                                          <p:stCondLst>
                                            <p:cond delay="499"/>
                                          </p:stCondLst>
                                        </p:cTn>
                                        <p:tgtEl>
                                          <p:spTgt spid="113"/>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04"/>
                                        </p:tgtEl>
                                      </p:cBhvr>
                                    </p:animEffect>
                                    <p:set>
                                      <p:cBhvr>
                                        <p:cTn id="48" dur="1" fill="hold">
                                          <p:stCondLst>
                                            <p:cond delay="499"/>
                                          </p:stCondLst>
                                        </p:cTn>
                                        <p:tgtEl>
                                          <p:spTgt spid="104"/>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12"/>
                                        </p:tgtEl>
                                      </p:cBhvr>
                                    </p:animEffect>
                                    <p:set>
                                      <p:cBhvr>
                                        <p:cTn id="51" dur="1" fill="hold">
                                          <p:stCondLst>
                                            <p:cond delay="499"/>
                                          </p:stCondLst>
                                        </p:cTn>
                                        <p:tgtEl>
                                          <p:spTgt spid="112"/>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128"/>
                                        </p:tgtEl>
                                      </p:cBhvr>
                                    </p:animEffect>
                                    <p:set>
                                      <p:cBhvr>
                                        <p:cTn id="54" dur="1" fill="hold">
                                          <p:stCondLst>
                                            <p:cond delay="499"/>
                                          </p:stCondLst>
                                        </p:cTn>
                                        <p:tgtEl>
                                          <p:spTgt spid="128"/>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14"/>
                                        </p:tgtEl>
                                      </p:cBhvr>
                                    </p:animEffect>
                                    <p:set>
                                      <p:cBhvr>
                                        <p:cTn id="57" dur="1" fill="hold">
                                          <p:stCondLst>
                                            <p:cond delay="499"/>
                                          </p:stCondLst>
                                        </p:cTn>
                                        <p:tgtEl>
                                          <p:spTgt spid="14"/>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98"/>
                                        </p:tgtEl>
                                      </p:cBhvr>
                                    </p:animEffect>
                                    <p:set>
                                      <p:cBhvr>
                                        <p:cTn id="60" dur="1" fill="hold">
                                          <p:stCondLst>
                                            <p:cond delay="499"/>
                                          </p:stCondLst>
                                        </p:cTn>
                                        <p:tgtEl>
                                          <p:spTgt spid="98"/>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127"/>
                                        </p:tgtEl>
                                      </p:cBhvr>
                                    </p:animEffect>
                                    <p:set>
                                      <p:cBhvr>
                                        <p:cTn id="63" dur="1" fill="hold">
                                          <p:stCondLst>
                                            <p:cond delay="499"/>
                                          </p:stCondLst>
                                        </p:cTn>
                                        <p:tgtEl>
                                          <p:spTgt spid="1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1" animBg="1"/>
      <p:bldP spid="112" grpId="1"/>
      <p:bldP spid="11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Revised Estimated Revenues</a:t>
            </a:r>
            <a:endParaRPr lang="en-US" dirty="0"/>
          </a:p>
        </p:txBody>
      </p:sp>
      <p:sp>
        <p:nvSpPr>
          <p:cNvPr id="3" name="Content Placeholder 2"/>
          <p:cNvSpPr>
            <a:spLocks noGrp="1"/>
          </p:cNvSpPr>
          <p:nvPr>
            <p:ph idx="1"/>
          </p:nvPr>
        </p:nvSpPr>
        <p:spPr>
          <a:xfrm>
            <a:off x="304800" y="1481328"/>
            <a:ext cx="5029200" cy="4525963"/>
          </a:xfrm>
        </p:spPr>
        <p:txBody>
          <a:bodyPr/>
          <a:lstStyle/>
          <a:p>
            <a:r>
              <a:rPr lang="en-US" dirty="0" smtClean="0"/>
              <a:t>Due September 1</a:t>
            </a:r>
          </a:p>
          <a:p>
            <a:r>
              <a:rPr lang="en-US" dirty="0" smtClean="0"/>
              <a:t>“Updated” revenue values</a:t>
            </a:r>
          </a:p>
          <a:p>
            <a:r>
              <a:rPr lang="en-US" dirty="0" smtClean="0"/>
              <a:t>Baseline values will be pulled from proposed budget in aggregate (not by article)</a:t>
            </a:r>
          </a:p>
          <a:p>
            <a:r>
              <a:rPr lang="en-US" dirty="0" smtClean="0"/>
              <a:t>Print draft forms</a:t>
            </a:r>
          </a:p>
          <a:p>
            <a:r>
              <a:rPr lang="en-US" dirty="0" smtClean="0"/>
              <a:t>Update and submit to DRA as final</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57800" y="1295400"/>
            <a:ext cx="3683736" cy="44973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61DA54A5-852F-41F2-A0AB-C229DA204EF1}" type="slidenum">
              <a:rPr lang="en-US" smtClean="0"/>
              <a:pPr/>
              <a:t>17</a:t>
            </a:fld>
            <a:endParaRPr lang="en-US" dirty="0"/>
          </a:p>
        </p:txBody>
      </p:sp>
    </p:spTree>
    <p:extLst>
      <p:ext uri="{BB962C8B-B14F-4D97-AF65-F5344CB8AC3E}">
        <p14:creationId xmlns:p14="http://schemas.microsoft.com/office/powerpoint/2010/main" xmlns="" val="8331440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2286000"/>
            <a:ext cx="6373365" cy="5448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152400"/>
            <a:ext cx="7696200" cy="65046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61DA54A5-852F-41F2-A0AB-C229DA204EF1}" type="slidenum">
              <a:rPr lang="en-US" smtClean="0"/>
              <a:pPr/>
              <a:t>18</a:t>
            </a:fld>
            <a:endParaRPr lang="en-US" dirty="0"/>
          </a:p>
        </p:txBody>
      </p:sp>
      <p:sp>
        <p:nvSpPr>
          <p:cNvPr id="3" name="Rectangle 2"/>
          <p:cNvSpPr/>
          <p:nvPr/>
        </p:nvSpPr>
        <p:spPr>
          <a:xfrm>
            <a:off x="609600" y="5334000"/>
            <a:ext cx="7734300" cy="1227208"/>
          </a:xfrm>
          <a:prstGeom prst="rect">
            <a:avLst/>
          </a:prstGeom>
          <a:no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34514" y="3029052"/>
            <a:ext cx="5893278" cy="274320"/>
          </a:xfrm>
          <a:prstGeom prst="rect">
            <a:avLst/>
          </a:prstGeom>
          <a:no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4275924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81328"/>
            <a:ext cx="4648200" cy="4525963"/>
          </a:xfrm>
        </p:spPr>
        <p:txBody>
          <a:bodyPr/>
          <a:lstStyle/>
          <a:p>
            <a:r>
              <a:rPr lang="en-US" dirty="0" smtClean="0"/>
              <a:t>DRA will review submitted values</a:t>
            </a:r>
          </a:p>
          <a:p>
            <a:r>
              <a:rPr lang="en-US" dirty="0" smtClean="0"/>
              <a:t>Make adjustments as necessary</a:t>
            </a:r>
          </a:p>
          <a:p>
            <a:r>
              <a:rPr lang="en-US" dirty="0" smtClean="0"/>
              <a:t>Produce MS-434R which contains revenues that will be used to calculate tax rate</a:t>
            </a:r>
            <a:endParaRPr lang="en-US" dirty="0"/>
          </a:p>
        </p:txBody>
      </p:sp>
      <p:sp>
        <p:nvSpPr>
          <p:cNvPr id="3" name="Title 2"/>
          <p:cNvSpPr>
            <a:spLocks noGrp="1"/>
          </p:cNvSpPr>
          <p:nvPr>
            <p:ph type="title"/>
          </p:nvPr>
        </p:nvSpPr>
        <p:spPr/>
        <p:txBody>
          <a:bodyPr/>
          <a:lstStyle/>
          <a:p>
            <a:r>
              <a:rPr lang="en-US" dirty="0"/>
              <a:t>Revised Estimated Revenues</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65594" y="1255712"/>
            <a:ext cx="3763378" cy="47640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61DA54A5-852F-41F2-A0AB-C229DA204EF1}" type="slidenum">
              <a:rPr lang="en-US" smtClean="0"/>
              <a:pPr/>
              <a:t>19</a:t>
            </a:fld>
            <a:endParaRPr lang="en-US" dirty="0"/>
          </a:p>
        </p:txBody>
      </p:sp>
    </p:spTree>
    <p:extLst>
      <p:ext uri="{BB962C8B-B14F-4D97-AF65-F5344CB8AC3E}">
        <p14:creationId xmlns:p14="http://schemas.microsoft.com/office/powerpoint/2010/main" xmlns="" val="18201191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109728" indent="0" algn="just">
              <a:buNone/>
            </a:pPr>
            <a:r>
              <a:rPr lang="en-US" sz="2000" dirty="0"/>
              <a:t>This presentation is intended for informational purposes only, and is not a substitute for seeking professional advice or for  reviewing the applicable laws and rules. This presentation represents some positions of the Department on the limited issues discussed herein, based on the law in effect at the time of the presentation and Department interpretation thereof, as well as the opinions and conclusions of its presenter. </a:t>
            </a:r>
          </a:p>
          <a:p>
            <a:pPr marL="109728" indent="0" algn="just">
              <a:buNone/>
            </a:pPr>
            <a:endParaRPr lang="en-US" sz="2000" dirty="0"/>
          </a:p>
          <a:p>
            <a:pPr marL="109728" indent="0" algn="just">
              <a:buNone/>
            </a:pPr>
            <a:r>
              <a:rPr lang="en-US" sz="2000" dirty="0"/>
              <a:t>For the current status of any tax law, practitioners and taxpayers should consult the source documents (i.e., Revised Statutes Annotated, Rules, Case Law, Session Laws, etc.) for independent verification. </a:t>
            </a:r>
          </a:p>
        </p:txBody>
      </p:sp>
      <p:sp>
        <p:nvSpPr>
          <p:cNvPr id="5" name="Slide Number Placeholder 4"/>
          <p:cNvSpPr>
            <a:spLocks noGrp="1"/>
          </p:cNvSpPr>
          <p:nvPr>
            <p:ph type="sldNum" sz="quarter" idx="12"/>
          </p:nvPr>
        </p:nvSpPr>
        <p:spPr/>
        <p:txBody>
          <a:bodyPr/>
          <a:lstStyle/>
          <a:p>
            <a:fld id="{61DA54A5-852F-41F2-A0AB-C229DA204EF1}" type="slidenum">
              <a:rPr lang="en-US" smtClean="0"/>
              <a:pPr/>
              <a:t>2</a:t>
            </a:fld>
            <a:endParaRPr lang="en-US" dirty="0"/>
          </a:p>
        </p:txBody>
      </p:sp>
      <p:sp>
        <p:nvSpPr>
          <p:cNvPr id="6" name="Title 5"/>
          <p:cNvSpPr>
            <a:spLocks noGrp="1"/>
          </p:cNvSpPr>
          <p:nvPr>
            <p:ph type="title"/>
          </p:nvPr>
        </p:nvSpPr>
        <p:spPr/>
        <p:txBody>
          <a:bodyPr/>
          <a:lstStyle/>
          <a:p>
            <a:r>
              <a:rPr lang="en-US" dirty="0" smtClean="0"/>
              <a:t>Disclaimer</a:t>
            </a:r>
            <a:endParaRPr lang="en-US" dirty="0"/>
          </a:p>
        </p:txBody>
      </p:sp>
    </p:spTree>
    <p:extLst>
      <p:ext uri="{BB962C8B-B14F-4D97-AF65-F5344CB8AC3E}">
        <p14:creationId xmlns:p14="http://schemas.microsoft.com/office/powerpoint/2010/main" xmlns="" val="31479006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81328"/>
            <a:ext cx="4114800" cy="4525963"/>
          </a:xfrm>
        </p:spPr>
        <p:txBody>
          <a:bodyPr/>
          <a:lstStyle/>
          <a:p>
            <a:r>
              <a:rPr lang="en-US" dirty="0" smtClean="0"/>
              <a:t>Occurs when municipality and all associated entities have filed necessary forms</a:t>
            </a:r>
          </a:p>
          <a:p>
            <a:r>
              <a:rPr lang="en-US" dirty="0" smtClean="0"/>
              <a:t>Process is all web based</a:t>
            </a:r>
          </a:p>
          <a:p>
            <a:pPr marL="109728" indent="0">
              <a:buNone/>
            </a:pPr>
            <a:endParaRPr lang="en-US" dirty="0" smtClean="0"/>
          </a:p>
          <a:p>
            <a:endParaRPr lang="en-US" dirty="0"/>
          </a:p>
        </p:txBody>
      </p:sp>
      <p:sp>
        <p:nvSpPr>
          <p:cNvPr id="3" name="Title 2"/>
          <p:cNvSpPr>
            <a:spLocks noGrp="1"/>
          </p:cNvSpPr>
          <p:nvPr>
            <p:ph type="title"/>
          </p:nvPr>
        </p:nvSpPr>
        <p:spPr/>
        <p:txBody>
          <a:bodyPr/>
          <a:lstStyle/>
          <a:p>
            <a:r>
              <a:rPr lang="en-US" dirty="0" smtClean="0"/>
              <a:t>Tax Rate Calculation</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19600" y="1711243"/>
            <a:ext cx="4400167" cy="33941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61DA54A5-852F-41F2-A0AB-C229DA204EF1}" type="slidenum">
              <a:rPr lang="en-US" smtClean="0"/>
              <a:pPr/>
              <a:t>20</a:t>
            </a:fld>
            <a:endParaRPr lang="en-US" dirty="0"/>
          </a:p>
        </p:txBody>
      </p:sp>
    </p:spTree>
    <p:extLst>
      <p:ext uri="{BB962C8B-B14F-4D97-AF65-F5344CB8AC3E}">
        <p14:creationId xmlns:p14="http://schemas.microsoft.com/office/powerpoint/2010/main" xmlns="" val="7059945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2286000"/>
            <a:ext cx="6373365" cy="5448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Left Brace 5"/>
          <p:cNvSpPr/>
          <p:nvPr/>
        </p:nvSpPr>
        <p:spPr>
          <a:xfrm>
            <a:off x="1676400" y="1295400"/>
            <a:ext cx="228600" cy="2209800"/>
          </a:xfrm>
          <a:prstGeom prst="leftBrace">
            <a:avLst>
              <a:gd name="adj1" fmla="val 8333"/>
              <a:gd name="adj2" fmla="val 5039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Left Brace 7"/>
          <p:cNvSpPr/>
          <p:nvPr/>
        </p:nvSpPr>
        <p:spPr>
          <a:xfrm>
            <a:off x="1676400" y="3657600"/>
            <a:ext cx="228600" cy="2514600"/>
          </a:xfrm>
          <a:prstGeom prst="leftBrace">
            <a:avLst>
              <a:gd name="adj1" fmla="val 8333"/>
              <a:gd name="adj2" fmla="val 5039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152400" y="2209800"/>
            <a:ext cx="1524000" cy="381000"/>
          </a:xfrm>
          <a:prstGeom prst="rect">
            <a:avLst/>
          </a:prstGeom>
          <a:noFill/>
        </p:spPr>
        <p:txBody>
          <a:bodyPr wrap="square" rtlCol="0">
            <a:spAutoFit/>
          </a:bodyPr>
          <a:lstStyle/>
          <a:p>
            <a:pPr algn="ctr"/>
            <a:r>
              <a:rPr lang="en-US" dirty="0" smtClean="0"/>
              <a:t>Rate Inputs</a:t>
            </a:r>
            <a:endParaRPr lang="en-US" dirty="0"/>
          </a:p>
        </p:txBody>
      </p:sp>
      <p:sp>
        <p:nvSpPr>
          <p:cNvPr id="10" name="TextBox 9"/>
          <p:cNvSpPr txBox="1"/>
          <p:nvPr/>
        </p:nvSpPr>
        <p:spPr>
          <a:xfrm>
            <a:off x="152400" y="4724400"/>
            <a:ext cx="1524000" cy="381000"/>
          </a:xfrm>
          <a:prstGeom prst="rect">
            <a:avLst/>
          </a:prstGeom>
          <a:noFill/>
        </p:spPr>
        <p:txBody>
          <a:bodyPr wrap="square" rtlCol="0">
            <a:spAutoFit/>
          </a:bodyPr>
          <a:lstStyle/>
          <a:p>
            <a:pPr algn="ctr"/>
            <a:r>
              <a:rPr lang="en-US" dirty="0" smtClean="0"/>
              <a:t>Summary</a:t>
            </a:r>
            <a:endParaRPr lang="en-US"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51528" y="232672"/>
            <a:ext cx="6916272" cy="63967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61DA54A5-852F-41F2-A0AB-C229DA204EF1}" type="slidenum">
              <a:rPr lang="en-US" smtClean="0"/>
              <a:pPr/>
              <a:t>21</a:t>
            </a:fld>
            <a:endParaRPr lang="en-US" dirty="0"/>
          </a:p>
        </p:txBody>
      </p:sp>
    </p:spTree>
    <p:extLst>
      <p:ext uri="{BB962C8B-B14F-4D97-AF65-F5344CB8AC3E}">
        <p14:creationId xmlns:p14="http://schemas.microsoft.com/office/powerpoint/2010/main" xmlns="" val="3082536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2286000"/>
            <a:ext cx="6373365" cy="5448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43000" y="168444"/>
            <a:ext cx="7043817" cy="6502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61DA54A5-852F-41F2-A0AB-C229DA204EF1}" type="slidenum">
              <a:rPr lang="en-US" smtClean="0"/>
              <a:pPr/>
              <a:t>22</a:t>
            </a:fld>
            <a:endParaRPr lang="en-US" dirty="0"/>
          </a:p>
        </p:txBody>
      </p:sp>
      <p:sp>
        <p:nvSpPr>
          <p:cNvPr id="5" name="Rectangle 4"/>
          <p:cNvSpPr/>
          <p:nvPr/>
        </p:nvSpPr>
        <p:spPr>
          <a:xfrm>
            <a:off x="1143000" y="1785670"/>
            <a:ext cx="2971800" cy="304800"/>
          </a:xfrm>
          <a:prstGeom prst="rect">
            <a:avLst/>
          </a:prstGeom>
          <a:no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19200" y="2403896"/>
            <a:ext cx="2667000" cy="304800"/>
          </a:xfrm>
          <a:prstGeom prst="rect">
            <a:avLst/>
          </a:prstGeom>
          <a:no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9232485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286000"/>
            <a:ext cx="5916165" cy="5448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28800" y="126576"/>
            <a:ext cx="6778185" cy="66064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61DA54A5-852F-41F2-A0AB-C229DA204EF1}" type="slidenum">
              <a:rPr lang="en-US" smtClean="0"/>
              <a:pPr/>
              <a:t>23</a:t>
            </a:fld>
            <a:endParaRPr lang="en-US" dirty="0"/>
          </a:p>
        </p:txBody>
      </p:sp>
      <p:sp>
        <p:nvSpPr>
          <p:cNvPr id="5" name="Left Brace 4"/>
          <p:cNvSpPr/>
          <p:nvPr/>
        </p:nvSpPr>
        <p:spPr>
          <a:xfrm>
            <a:off x="1524000" y="2667000"/>
            <a:ext cx="228600" cy="1104900"/>
          </a:xfrm>
          <a:prstGeom prst="leftBrace">
            <a:avLst>
              <a:gd name="adj1" fmla="val 8333"/>
              <a:gd name="adj2" fmla="val 5039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488111" y="3037576"/>
            <a:ext cx="990600" cy="381000"/>
          </a:xfrm>
          <a:prstGeom prst="rect">
            <a:avLst/>
          </a:prstGeom>
          <a:noFill/>
        </p:spPr>
        <p:txBody>
          <a:bodyPr wrap="square" rtlCol="0">
            <a:spAutoFit/>
          </a:bodyPr>
          <a:lstStyle/>
          <a:p>
            <a:pPr algn="r"/>
            <a:r>
              <a:rPr lang="en-US" dirty="0" smtClean="0"/>
              <a:t>Local</a:t>
            </a:r>
            <a:endParaRPr lang="en-US" dirty="0"/>
          </a:p>
        </p:txBody>
      </p:sp>
      <p:sp>
        <p:nvSpPr>
          <p:cNvPr id="7" name="Left Brace 6"/>
          <p:cNvSpPr/>
          <p:nvPr/>
        </p:nvSpPr>
        <p:spPr>
          <a:xfrm>
            <a:off x="1546285" y="3880808"/>
            <a:ext cx="228600" cy="742950"/>
          </a:xfrm>
          <a:prstGeom prst="leftBrace">
            <a:avLst>
              <a:gd name="adj1" fmla="val 8333"/>
              <a:gd name="adj2" fmla="val 5039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304800" y="4071670"/>
            <a:ext cx="1196196" cy="369332"/>
          </a:xfrm>
          <a:prstGeom prst="rect">
            <a:avLst/>
          </a:prstGeom>
          <a:noFill/>
        </p:spPr>
        <p:txBody>
          <a:bodyPr wrap="square" rtlCol="0">
            <a:spAutoFit/>
          </a:bodyPr>
          <a:lstStyle/>
          <a:p>
            <a:pPr algn="r"/>
            <a:r>
              <a:rPr lang="en-US" dirty="0" smtClean="0"/>
              <a:t>Regional</a:t>
            </a:r>
            <a:endParaRPr lang="en-US" dirty="0"/>
          </a:p>
        </p:txBody>
      </p:sp>
      <p:sp>
        <p:nvSpPr>
          <p:cNvPr id="11" name="Left Brace 10"/>
          <p:cNvSpPr/>
          <p:nvPr/>
        </p:nvSpPr>
        <p:spPr>
          <a:xfrm>
            <a:off x="1524000" y="5010413"/>
            <a:ext cx="228600" cy="742950"/>
          </a:xfrm>
          <a:prstGeom prst="leftBrace">
            <a:avLst>
              <a:gd name="adj1" fmla="val 8333"/>
              <a:gd name="adj2" fmla="val 5039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152400" y="5201275"/>
            <a:ext cx="1326311" cy="369332"/>
          </a:xfrm>
          <a:prstGeom prst="rect">
            <a:avLst/>
          </a:prstGeom>
          <a:noFill/>
        </p:spPr>
        <p:txBody>
          <a:bodyPr wrap="square" rtlCol="0">
            <a:spAutoFit/>
          </a:bodyPr>
          <a:lstStyle/>
          <a:p>
            <a:pPr algn="r"/>
            <a:r>
              <a:rPr lang="en-US" dirty="0" smtClean="0"/>
              <a:t>Summary</a:t>
            </a:r>
            <a:endParaRPr lang="en-US" dirty="0"/>
          </a:p>
        </p:txBody>
      </p:sp>
      <p:sp>
        <p:nvSpPr>
          <p:cNvPr id="13" name="Rectangle 12"/>
          <p:cNvSpPr/>
          <p:nvPr/>
        </p:nvSpPr>
        <p:spPr>
          <a:xfrm>
            <a:off x="1828800" y="6019800"/>
            <a:ext cx="990600" cy="304800"/>
          </a:xfrm>
          <a:prstGeom prst="rect">
            <a:avLst/>
          </a:prstGeom>
          <a:no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8563911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2362201"/>
            <a:ext cx="5916165" cy="4571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00158" y="457200"/>
            <a:ext cx="7291442" cy="57591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61DA54A5-852F-41F2-A0AB-C229DA204EF1}" type="slidenum">
              <a:rPr lang="en-US" smtClean="0"/>
              <a:pPr/>
              <a:t>24</a:t>
            </a:fld>
            <a:endParaRPr lang="en-US" dirty="0"/>
          </a:p>
        </p:txBody>
      </p:sp>
      <p:sp>
        <p:nvSpPr>
          <p:cNvPr id="5" name="Left Brace 4"/>
          <p:cNvSpPr/>
          <p:nvPr/>
        </p:nvSpPr>
        <p:spPr>
          <a:xfrm>
            <a:off x="1467245" y="1066800"/>
            <a:ext cx="228600" cy="914400"/>
          </a:xfrm>
          <a:prstGeom prst="leftBrace">
            <a:avLst>
              <a:gd name="adj1" fmla="val 8333"/>
              <a:gd name="adj2" fmla="val 5039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76200" y="1231612"/>
            <a:ext cx="1391045" cy="584775"/>
          </a:xfrm>
          <a:prstGeom prst="rect">
            <a:avLst/>
          </a:prstGeom>
          <a:noFill/>
        </p:spPr>
        <p:txBody>
          <a:bodyPr wrap="square" rtlCol="0">
            <a:spAutoFit/>
          </a:bodyPr>
          <a:lstStyle/>
          <a:p>
            <a:pPr algn="r"/>
            <a:r>
              <a:rPr lang="en-US" sz="1600" dirty="0" smtClean="0"/>
              <a:t>Overlay</a:t>
            </a:r>
          </a:p>
          <a:p>
            <a:pPr algn="r"/>
            <a:r>
              <a:rPr lang="en-US" sz="1600" dirty="0" smtClean="0"/>
              <a:t>Adjustment</a:t>
            </a:r>
            <a:endParaRPr lang="en-US" sz="1600" dirty="0"/>
          </a:p>
        </p:txBody>
      </p:sp>
      <p:sp>
        <p:nvSpPr>
          <p:cNvPr id="7" name="Left Brace 6"/>
          <p:cNvSpPr/>
          <p:nvPr/>
        </p:nvSpPr>
        <p:spPr>
          <a:xfrm>
            <a:off x="1467245" y="2743200"/>
            <a:ext cx="228600" cy="1066800"/>
          </a:xfrm>
          <a:prstGeom prst="leftBrace">
            <a:avLst>
              <a:gd name="adj1" fmla="val 8333"/>
              <a:gd name="adj2" fmla="val 5039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70449" y="2984212"/>
            <a:ext cx="1391045" cy="584775"/>
          </a:xfrm>
          <a:prstGeom prst="rect">
            <a:avLst/>
          </a:prstGeom>
          <a:noFill/>
        </p:spPr>
        <p:txBody>
          <a:bodyPr wrap="square" rtlCol="0">
            <a:spAutoFit/>
          </a:bodyPr>
          <a:lstStyle/>
          <a:p>
            <a:pPr algn="r"/>
            <a:r>
              <a:rPr lang="en-US" sz="1600" dirty="0" smtClean="0"/>
              <a:t>Rate</a:t>
            </a:r>
          </a:p>
          <a:p>
            <a:pPr algn="r"/>
            <a:r>
              <a:rPr lang="en-US" sz="1600" dirty="0" smtClean="0"/>
              <a:t>Calculation</a:t>
            </a:r>
            <a:endParaRPr lang="en-US" sz="1600" dirty="0"/>
          </a:p>
        </p:txBody>
      </p:sp>
      <p:sp>
        <p:nvSpPr>
          <p:cNvPr id="9" name="Left Brace 8"/>
          <p:cNvSpPr/>
          <p:nvPr/>
        </p:nvSpPr>
        <p:spPr>
          <a:xfrm>
            <a:off x="1461494" y="4572000"/>
            <a:ext cx="228600" cy="825787"/>
          </a:xfrm>
          <a:prstGeom prst="leftBrace">
            <a:avLst>
              <a:gd name="adj1" fmla="val 8333"/>
              <a:gd name="adj2" fmla="val 5039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64698" y="4699956"/>
            <a:ext cx="1391045" cy="830997"/>
          </a:xfrm>
          <a:prstGeom prst="rect">
            <a:avLst/>
          </a:prstGeom>
          <a:noFill/>
        </p:spPr>
        <p:txBody>
          <a:bodyPr wrap="square" rtlCol="0">
            <a:spAutoFit/>
          </a:bodyPr>
          <a:lstStyle/>
          <a:p>
            <a:pPr algn="r"/>
            <a:r>
              <a:rPr lang="en-US" sz="1600" dirty="0" smtClean="0"/>
              <a:t>Village</a:t>
            </a:r>
          </a:p>
          <a:p>
            <a:pPr algn="r"/>
            <a:r>
              <a:rPr lang="en-US" sz="1600" dirty="0" smtClean="0"/>
              <a:t>Rate</a:t>
            </a:r>
          </a:p>
          <a:p>
            <a:pPr algn="r"/>
            <a:r>
              <a:rPr lang="en-US" sz="1600" dirty="0" smtClean="0"/>
              <a:t>Calculation</a:t>
            </a:r>
            <a:endParaRPr lang="en-US" sz="1600" dirty="0"/>
          </a:p>
        </p:txBody>
      </p:sp>
    </p:spTree>
    <p:extLst>
      <p:ext uri="{BB962C8B-B14F-4D97-AF65-F5344CB8AC3E}">
        <p14:creationId xmlns:p14="http://schemas.microsoft.com/office/powerpoint/2010/main" xmlns="" val="7933672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Advisor sets preliminary rate</a:t>
            </a:r>
          </a:p>
          <a:p>
            <a:r>
              <a:rPr lang="en-US" dirty="0" smtClean="0"/>
              <a:t>Municipality can modify:</a:t>
            </a:r>
          </a:p>
          <a:p>
            <a:pPr marL="880110" lvl="1" indent="-514350"/>
            <a:r>
              <a:rPr lang="en-US" dirty="0" smtClean="0"/>
              <a:t>Fund balance to reduce taxes</a:t>
            </a:r>
          </a:p>
          <a:p>
            <a:pPr marL="880110" lvl="1" indent="-514350"/>
            <a:r>
              <a:rPr lang="en-US" dirty="0" smtClean="0"/>
              <a:t>Estimated overlay</a:t>
            </a:r>
          </a:p>
          <a:p>
            <a:r>
              <a:rPr lang="en-US" dirty="0" smtClean="0"/>
              <a:t>Supervisor sets final rate</a:t>
            </a:r>
          </a:p>
          <a:p>
            <a:r>
              <a:rPr lang="en-US" dirty="0" smtClean="0"/>
              <a:t>Director reviews final rate</a:t>
            </a:r>
          </a:p>
          <a:p>
            <a:r>
              <a:rPr lang="en-US" dirty="0" smtClean="0"/>
              <a:t>Municipality notified</a:t>
            </a:r>
          </a:p>
          <a:p>
            <a:r>
              <a:rPr lang="en-US" dirty="0" smtClean="0"/>
              <a:t>Upload signed commitment sheet</a:t>
            </a:r>
            <a:endParaRPr lang="en-US" dirty="0"/>
          </a:p>
        </p:txBody>
      </p:sp>
      <p:sp>
        <p:nvSpPr>
          <p:cNvPr id="3" name="Title 2"/>
          <p:cNvSpPr>
            <a:spLocks noGrp="1"/>
          </p:cNvSpPr>
          <p:nvPr>
            <p:ph type="title"/>
          </p:nvPr>
        </p:nvSpPr>
        <p:spPr/>
        <p:txBody>
          <a:bodyPr/>
          <a:lstStyle/>
          <a:p>
            <a:r>
              <a:rPr lang="en-US" dirty="0" smtClean="0"/>
              <a:t>Tax Rate Calculation</a:t>
            </a:r>
            <a:endParaRPr lang="en-US" dirty="0"/>
          </a:p>
        </p:txBody>
      </p:sp>
      <p:sp>
        <p:nvSpPr>
          <p:cNvPr id="4" name="Slide Number Placeholder 3"/>
          <p:cNvSpPr>
            <a:spLocks noGrp="1"/>
          </p:cNvSpPr>
          <p:nvPr>
            <p:ph type="sldNum" sz="quarter" idx="12"/>
          </p:nvPr>
        </p:nvSpPr>
        <p:spPr/>
        <p:txBody>
          <a:bodyPr/>
          <a:lstStyle/>
          <a:p>
            <a:fld id="{61DA54A5-852F-41F2-A0AB-C229DA204EF1}" type="slidenum">
              <a:rPr lang="en-US" smtClean="0"/>
              <a:pPr/>
              <a:t>25</a:t>
            </a:fld>
            <a:endParaRPr lang="en-US" dirty="0"/>
          </a:p>
        </p:txBody>
      </p:sp>
    </p:spTree>
    <p:extLst>
      <p:ext uri="{BB962C8B-B14F-4D97-AF65-F5344CB8AC3E}">
        <p14:creationId xmlns:p14="http://schemas.microsoft.com/office/powerpoint/2010/main" xmlns="" val="13050087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481328"/>
            <a:ext cx="4572000" cy="4525963"/>
          </a:xfrm>
        </p:spPr>
        <p:txBody>
          <a:bodyPr/>
          <a:lstStyle/>
          <a:p>
            <a:r>
              <a:rPr lang="en-US" dirty="0" smtClean="0"/>
              <a:t>Interface to update </a:t>
            </a:r>
            <a:r>
              <a:rPr lang="en-US" i="1" dirty="0" smtClean="0"/>
              <a:t>Fund Balance to Reduce Taxes</a:t>
            </a:r>
            <a:r>
              <a:rPr lang="en-US" dirty="0" smtClean="0"/>
              <a:t> and </a:t>
            </a:r>
            <a:r>
              <a:rPr lang="en-US" i="1" dirty="0" smtClean="0"/>
              <a:t>Requested Overlay</a:t>
            </a:r>
          </a:p>
          <a:p>
            <a:r>
              <a:rPr lang="en-US" dirty="0" smtClean="0"/>
              <a:t>Calculate impact to tax rate</a:t>
            </a:r>
          </a:p>
          <a:p>
            <a:r>
              <a:rPr lang="en-US" dirty="0" smtClean="0"/>
              <a:t>Return to DRA with updates values</a:t>
            </a:r>
          </a:p>
          <a:p>
            <a:endParaRPr lang="en-US" dirty="0"/>
          </a:p>
        </p:txBody>
      </p:sp>
      <p:sp>
        <p:nvSpPr>
          <p:cNvPr id="2" name="Slide Number Placeholder 1"/>
          <p:cNvSpPr>
            <a:spLocks noGrp="1"/>
          </p:cNvSpPr>
          <p:nvPr>
            <p:ph type="sldNum" sz="quarter" idx="12"/>
          </p:nvPr>
        </p:nvSpPr>
        <p:spPr/>
        <p:txBody>
          <a:bodyPr/>
          <a:lstStyle/>
          <a:p>
            <a:fld id="{61DA54A5-852F-41F2-A0AB-C229DA204EF1}" type="slidenum">
              <a:rPr lang="en-US" smtClean="0"/>
              <a:pPr/>
              <a:t>26</a:t>
            </a:fld>
            <a:endParaRPr lang="en-US" dirty="0"/>
          </a:p>
        </p:txBody>
      </p:sp>
      <p:sp>
        <p:nvSpPr>
          <p:cNvPr id="3" name="Title 2"/>
          <p:cNvSpPr>
            <a:spLocks noGrp="1"/>
          </p:cNvSpPr>
          <p:nvPr>
            <p:ph type="title"/>
          </p:nvPr>
        </p:nvSpPr>
        <p:spPr/>
        <p:txBody>
          <a:bodyPr/>
          <a:lstStyle/>
          <a:p>
            <a:r>
              <a:rPr lang="en-US" dirty="0" smtClean="0"/>
              <a:t>Municipal Interface</a:t>
            </a:r>
            <a:endParaRPr lang="en-US"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05400" y="1752600"/>
            <a:ext cx="3733801" cy="33074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896249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DA54A5-852F-41F2-A0AB-C229DA204EF1}" type="slidenum">
              <a:rPr lang="en-US" smtClean="0"/>
              <a:pPr/>
              <a:t>27</a:t>
            </a:fld>
            <a:endParaRPr lang="en-US" dirty="0"/>
          </a:p>
        </p:txBody>
      </p:sp>
      <p:sp>
        <p:nvSpPr>
          <p:cNvPr id="6" name="Rectangle 5"/>
          <p:cNvSpPr/>
          <p:nvPr/>
        </p:nvSpPr>
        <p:spPr>
          <a:xfrm>
            <a:off x="0" y="2286000"/>
            <a:ext cx="5916165" cy="5448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Left Brace 6"/>
          <p:cNvSpPr/>
          <p:nvPr/>
        </p:nvSpPr>
        <p:spPr>
          <a:xfrm>
            <a:off x="4114800" y="1580790"/>
            <a:ext cx="228600" cy="1695809"/>
          </a:xfrm>
          <a:prstGeom prst="leftBrace">
            <a:avLst>
              <a:gd name="adj1" fmla="val 8333"/>
              <a:gd name="adj2" fmla="val 5039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685800" y="1951367"/>
            <a:ext cx="3383711" cy="923330"/>
          </a:xfrm>
          <a:prstGeom prst="rect">
            <a:avLst/>
          </a:prstGeom>
          <a:noFill/>
        </p:spPr>
        <p:txBody>
          <a:bodyPr wrap="square" rtlCol="0">
            <a:spAutoFit/>
          </a:bodyPr>
          <a:lstStyle/>
          <a:p>
            <a:pPr algn="r"/>
            <a:r>
              <a:rPr lang="en-US" dirty="0" smtClean="0"/>
              <a:t>Amount to reduce taxes</a:t>
            </a:r>
          </a:p>
          <a:p>
            <a:pPr algn="r"/>
            <a:r>
              <a:rPr lang="en-US" dirty="0" smtClean="0"/>
              <a:t>&amp;</a:t>
            </a:r>
          </a:p>
          <a:p>
            <a:pPr algn="r"/>
            <a:r>
              <a:rPr lang="en-US" dirty="0" smtClean="0"/>
              <a:t>Overlay adjustments</a:t>
            </a:r>
            <a:endParaRPr lang="en-US" dirty="0"/>
          </a:p>
        </p:txBody>
      </p:sp>
      <p:sp>
        <p:nvSpPr>
          <p:cNvPr id="9" name="Left Brace 8"/>
          <p:cNvSpPr/>
          <p:nvPr/>
        </p:nvSpPr>
        <p:spPr>
          <a:xfrm>
            <a:off x="4101860" y="3962400"/>
            <a:ext cx="228600" cy="2133600"/>
          </a:xfrm>
          <a:prstGeom prst="leftBrace">
            <a:avLst>
              <a:gd name="adj1" fmla="val 8333"/>
              <a:gd name="adj2" fmla="val 5039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2514600" y="4844534"/>
            <a:ext cx="1575039" cy="646331"/>
          </a:xfrm>
          <a:prstGeom prst="rect">
            <a:avLst/>
          </a:prstGeom>
          <a:noFill/>
        </p:spPr>
        <p:txBody>
          <a:bodyPr wrap="square" rtlCol="0">
            <a:spAutoFit/>
          </a:bodyPr>
          <a:lstStyle/>
          <a:p>
            <a:pPr algn="r"/>
            <a:r>
              <a:rPr lang="en-US" dirty="0" smtClean="0"/>
              <a:t>Rate Calculation</a:t>
            </a:r>
            <a:endParaRPr lang="en-US" dirty="0"/>
          </a:p>
        </p:txBody>
      </p:sp>
      <p:grpSp>
        <p:nvGrpSpPr>
          <p:cNvPr id="3" name="Group 2"/>
          <p:cNvGrpSpPr/>
          <p:nvPr/>
        </p:nvGrpSpPr>
        <p:grpSpPr>
          <a:xfrm>
            <a:off x="4419600" y="159589"/>
            <a:ext cx="3994662" cy="6493175"/>
            <a:chOff x="1295400" y="-457200"/>
            <a:chExt cx="6661662" cy="9475833"/>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95400" y="-457200"/>
              <a:ext cx="6661662" cy="59451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95400" y="4648201"/>
              <a:ext cx="6661662" cy="43704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Tree>
    <p:extLst>
      <p:ext uri="{BB962C8B-B14F-4D97-AF65-F5344CB8AC3E}">
        <p14:creationId xmlns:p14="http://schemas.microsoft.com/office/powerpoint/2010/main" xmlns="" val="25428917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2286000"/>
            <a:ext cx="6373365" cy="5448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61DA54A5-852F-41F2-A0AB-C229DA204EF1}" type="slidenum">
              <a:rPr lang="en-US" smtClean="0"/>
              <a:pPr/>
              <a:t>28</a:t>
            </a:fld>
            <a:endParaRPr lang="en-US" dirty="0"/>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0" y="411041"/>
            <a:ext cx="6172200" cy="62945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Rectangle 10"/>
          <p:cNvSpPr/>
          <p:nvPr/>
        </p:nvSpPr>
        <p:spPr>
          <a:xfrm>
            <a:off x="1524000" y="2233974"/>
            <a:ext cx="2819400" cy="215444"/>
          </a:xfrm>
          <a:prstGeom prst="rect">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1643059" y="3461952"/>
            <a:ext cx="4833942" cy="215444"/>
          </a:xfrm>
          <a:prstGeom prst="rect">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6934200" y="5874093"/>
            <a:ext cx="762000" cy="381000"/>
          </a:xfrm>
          <a:prstGeom prst="rect">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602260" y="4949680"/>
            <a:ext cx="5976941" cy="215444"/>
          </a:xfrm>
          <a:prstGeom prst="rect">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19897883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2286000"/>
            <a:ext cx="6373365" cy="5448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61DA54A5-852F-41F2-A0AB-C229DA204EF1}" type="slidenum">
              <a:rPr lang="en-US" smtClean="0"/>
              <a:pPr/>
              <a:t>29</a:t>
            </a:fld>
            <a:endParaRPr lang="en-US" dirty="0"/>
          </a:p>
        </p:txBody>
      </p:sp>
      <p:pic>
        <p:nvPicPr>
          <p:cNvPr id="1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0600" y="685800"/>
            <a:ext cx="7315200" cy="54841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Rectangle 11"/>
          <p:cNvSpPr/>
          <p:nvPr/>
        </p:nvSpPr>
        <p:spPr>
          <a:xfrm>
            <a:off x="3893821" y="5509260"/>
            <a:ext cx="1440180" cy="215444"/>
          </a:xfrm>
          <a:prstGeom prst="rect">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34343463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System overview</a:t>
            </a:r>
          </a:p>
          <a:p>
            <a:r>
              <a:rPr lang="en-US" dirty="0" smtClean="0"/>
              <a:t>First year to date</a:t>
            </a:r>
          </a:p>
          <a:p>
            <a:pPr lvl="1"/>
            <a:r>
              <a:rPr lang="en-US" dirty="0" smtClean="0"/>
              <a:t>Improvements to be made</a:t>
            </a:r>
          </a:p>
          <a:p>
            <a:r>
              <a:rPr lang="en-US" dirty="0" smtClean="0"/>
              <a:t>Remaining processes</a:t>
            </a:r>
          </a:p>
          <a:p>
            <a:pPr lvl="1"/>
            <a:r>
              <a:rPr lang="en-US" dirty="0" smtClean="0"/>
              <a:t>Revised estimated revenues</a:t>
            </a:r>
          </a:p>
          <a:p>
            <a:pPr lvl="1"/>
            <a:r>
              <a:rPr lang="en-US" dirty="0" smtClean="0"/>
              <a:t>Tax rate setting</a:t>
            </a:r>
          </a:p>
          <a:p>
            <a:pPr lvl="2"/>
            <a:r>
              <a:rPr lang="en-US" dirty="0" smtClean="0"/>
              <a:t>Overlay and fund balance</a:t>
            </a:r>
          </a:p>
          <a:p>
            <a:pPr lvl="2"/>
            <a:r>
              <a:rPr lang="en-US" dirty="0" smtClean="0"/>
              <a:t>Reports</a:t>
            </a:r>
          </a:p>
          <a:p>
            <a:r>
              <a:rPr lang="en-US" dirty="0" smtClean="0"/>
              <a:t>Training and resources</a:t>
            </a:r>
          </a:p>
          <a:p>
            <a:pPr lvl="1"/>
            <a:endParaRPr lang="en-US" dirty="0" smtClean="0"/>
          </a:p>
          <a:p>
            <a:endParaRPr lang="en-US" dirty="0"/>
          </a:p>
        </p:txBody>
      </p:sp>
      <p:sp>
        <p:nvSpPr>
          <p:cNvPr id="3" name="Title 2"/>
          <p:cNvSpPr>
            <a:spLocks noGrp="1"/>
          </p:cNvSpPr>
          <p:nvPr>
            <p:ph type="title"/>
          </p:nvPr>
        </p:nvSpPr>
        <p:spPr/>
        <p:txBody>
          <a:bodyPr/>
          <a:lstStyle/>
          <a:p>
            <a:r>
              <a:rPr lang="en-US" dirty="0" smtClean="0"/>
              <a:t>Presentation Outline</a:t>
            </a:r>
            <a:endParaRPr lang="en-US" dirty="0"/>
          </a:p>
        </p:txBody>
      </p:sp>
      <p:sp>
        <p:nvSpPr>
          <p:cNvPr id="4" name="Slide Number Placeholder 3"/>
          <p:cNvSpPr>
            <a:spLocks noGrp="1"/>
          </p:cNvSpPr>
          <p:nvPr>
            <p:ph type="sldNum" sz="quarter" idx="12"/>
          </p:nvPr>
        </p:nvSpPr>
        <p:spPr/>
        <p:txBody>
          <a:bodyPr/>
          <a:lstStyle/>
          <a:p>
            <a:fld id="{61DA54A5-852F-41F2-A0AB-C229DA204EF1}" type="slidenum">
              <a:rPr lang="en-US" smtClean="0"/>
              <a:pPr/>
              <a:t>3</a:t>
            </a:fld>
            <a:endParaRPr lang="en-US" dirty="0"/>
          </a:p>
        </p:txBody>
      </p:sp>
    </p:spTree>
    <p:extLst>
      <p:ext uri="{BB962C8B-B14F-4D97-AF65-F5344CB8AC3E}">
        <p14:creationId xmlns:p14="http://schemas.microsoft.com/office/powerpoint/2010/main" xmlns="" val="910839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 Rate Reports</a:t>
            </a:r>
            <a:endParaRPr lang="en-US" dirty="0"/>
          </a:p>
        </p:txBody>
      </p:sp>
      <p:sp>
        <p:nvSpPr>
          <p:cNvPr id="3" name="Content Placeholder 2"/>
          <p:cNvSpPr>
            <a:spLocks noGrp="1"/>
          </p:cNvSpPr>
          <p:nvPr>
            <p:ph idx="1"/>
          </p:nvPr>
        </p:nvSpPr>
        <p:spPr>
          <a:xfrm>
            <a:off x="228600" y="1481328"/>
            <a:ext cx="4724400" cy="4525963"/>
          </a:xfrm>
        </p:spPr>
        <p:txBody>
          <a:bodyPr/>
          <a:lstStyle/>
          <a:p>
            <a:r>
              <a:rPr lang="en-US" dirty="0" smtClean="0"/>
              <a:t>Printable in draft and final versions</a:t>
            </a:r>
          </a:p>
          <a:p>
            <a:r>
              <a:rPr lang="en-US" dirty="0" smtClean="0"/>
              <a:t>Combined report containing </a:t>
            </a:r>
          </a:p>
          <a:p>
            <a:pPr lvl="1"/>
            <a:r>
              <a:rPr lang="en-US" dirty="0" smtClean="0"/>
              <a:t>Rates</a:t>
            </a:r>
          </a:p>
          <a:p>
            <a:pPr lvl="1"/>
            <a:r>
              <a:rPr lang="en-US" dirty="0" smtClean="0"/>
              <a:t>Appropriations/revenues breakdown</a:t>
            </a:r>
          </a:p>
          <a:p>
            <a:pPr lvl="1"/>
            <a:r>
              <a:rPr lang="en-US" dirty="0" smtClean="0"/>
              <a:t>Commitment sheet </a:t>
            </a:r>
          </a:p>
          <a:p>
            <a:pPr lvl="1"/>
            <a:r>
              <a:rPr lang="en-US" dirty="0" smtClean="0"/>
              <a:t>Quarterly/semi-annual billing sheet</a:t>
            </a:r>
          </a:p>
          <a:p>
            <a:endParaRPr lang="en-US" dirty="0"/>
          </a:p>
        </p:txBody>
      </p:sp>
      <p:sp>
        <p:nvSpPr>
          <p:cNvPr id="6" name="Slide Number Placeholder 5"/>
          <p:cNvSpPr>
            <a:spLocks noGrp="1"/>
          </p:cNvSpPr>
          <p:nvPr>
            <p:ph type="sldNum" sz="quarter" idx="12"/>
          </p:nvPr>
        </p:nvSpPr>
        <p:spPr/>
        <p:txBody>
          <a:bodyPr/>
          <a:lstStyle/>
          <a:p>
            <a:fld id="{61DA54A5-852F-41F2-A0AB-C229DA204EF1}" type="slidenum">
              <a:rPr lang="en-US" smtClean="0"/>
              <a:pPr/>
              <a:t>30</a:t>
            </a:fld>
            <a:endParaRPr lang="en-US"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61864" y="1752600"/>
            <a:ext cx="3810881" cy="3657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7"/>
          <p:cNvSpPr/>
          <p:nvPr/>
        </p:nvSpPr>
        <p:spPr>
          <a:xfrm>
            <a:off x="5181600" y="4419600"/>
            <a:ext cx="3733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779271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2286000"/>
            <a:ext cx="6373365" cy="5448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344493" y="0"/>
            <a:ext cx="4075107" cy="366712"/>
          </a:xfrm>
          <a:prstGeom prst="rect">
            <a:avLst/>
          </a:prstGeom>
          <a:noFill/>
        </p:spPr>
        <p:txBody>
          <a:bodyPr wrap="square" rtlCol="0">
            <a:spAutoFit/>
          </a:bodyPr>
          <a:lstStyle/>
          <a:p>
            <a:r>
              <a:rPr lang="en-US" dirty="0" smtClean="0"/>
              <a:t>Page 1-Rate Overview</a:t>
            </a:r>
            <a:endParaRPr lang="en-US" dirty="0"/>
          </a:p>
        </p:txBody>
      </p:sp>
      <p:sp>
        <p:nvSpPr>
          <p:cNvPr id="6" name="Slide Number Placeholder 5"/>
          <p:cNvSpPr>
            <a:spLocks noGrp="1"/>
          </p:cNvSpPr>
          <p:nvPr>
            <p:ph type="sldNum" sz="quarter" idx="12"/>
          </p:nvPr>
        </p:nvSpPr>
        <p:spPr/>
        <p:txBody>
          <a:bodyPr/>
          <a:lstStyle/>
          <a:p>
            <a:fld id="{61DA54A5-852F-41F2-A0AB-C229DA204EF1}" type="slidenum">
              <a:rPr lang="en-US" smtClean="0"/>
              <a:pPr/>
              <a:t>31</a:t>
            </a:fld>
            <a:endParaRPr lang="en-US" dirty="0"/>
          </a:p>
        </p:txBody>
      </p:sp>
      <p:sp>
        <p:nvSpPr>
          <p:cNvPr id="7" name="Rectangle 6"/>
          <p:cNvSpPr/>
          <p:nvPr/>
        </p:nvSpPr>
        <p:spPr>
          <a:xfrm>
            <a:off x="5791200" y="381000"/>
            <a:ext cx="2667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455837"/>
            <a:ext cx="7696200" cy="61627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7"/>
          <p:cNvSpPr/>
          <p:nvPr/>
        </p:nvSpPr>
        <p:spPr>
          <a:xfrm>
            <a:off x="879058" y="6013228"/>
            <a:ext cx="7579142" cy="539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0276456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6000"/>
            <a:ext cx="6373365" cy="5448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344493" y="0"/>
            <a:ext cx="5903907" cy="369332"/>
          </a:xfrm>
          <a:prstGeom prst="rect">
            <a:avLst/>
          </a:prstGeom>
          <a:noFill/>
        </p:spPr>
        <p:txBody>
          <a:bodyPr wrap="square" rtlCol="0">
            <a:spAutoFit/>
          </a:bodyPr>
          <a:lstStyle/>
          <a:p>
            <a:r>
              <a:rPr lang="en-US" dirty="0" smtClean="0"/>
              <a:t>Page 2-Appropriations and Revenues Breakdown</a:t>
            </a:r>
            <a:endParaRPr lang="en-US" dirty="0"/>
          </a:p>
        </p:txBody>
      </p:sp>
      <p:sp>
        <p:nvSpPr>
          <p:cNvPr id="3" name="Slide Number Placeholder 2"/>
          <p:cNvSpPr>
            <a:spLocks noGrp="1"/>
          </p:cNvSpPr>
          <p:nvPr>
            <p:ph type="sldNum" sz="quarter" idx="12"/>
          </p:nvPr>
        </p:nvSpPr>
        <p:spPr/>
        <p:txBody>
          <a:bodyPr/>
          <a:lstStyle/>
          <a:p>
            <a:fld id="{61DA54A5-852F-41F2-A0AB-C229DA204EF1}" type="slidenum">
              <a:rPr lang="en-US" smtClean="0"/>
              <a:pPr/>
              <a:t>32</a:t>
            </a:fld>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0" y="391296"/>
            <a:ext cx="6196505" cy="63424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443324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6000"/>
            <a:ext cx="6373365" cy="5448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344493" y="0"/>
            <a:ext cx="4684707" cy="369332"/>
          </a:xfrm>
          <a:prstGeom prst="rect">
            <a:avLst/>
          </a:prstGeom>
          <a:noFill/>
        </p:spPr>
        <p:txBody>
          <a:bodyPr wrap="square" rtlCol="0">
            <a:spAutoFit/>
          </a:bodyPr>
          <a:lstStyle/>
          <a:p>
            <a:r>
              <a:rPr lang="en-US" dirty="0" smtClean="0"/>
              <a:t>Page 3-Tax Commitment Verification</a:t>
            </a:r>
            <a:endParaRPr lang="en-US" dirty="0"/>
          </a:p>
        </p:txBody>
      </p:sp>
      <p:sp>
        <p:nvSpPr>
          <p:cNvPr id="3" name="Slide Number Placeholder 2"/>
          <p:cNvSpPr>
            <a:spLocks noGrp="1"/>
          </p:cNvSpPr>
          <p:nvPr>
            <p:ph type="sldNum" sz="quarter" idx="12"/>
          </p:nvPr>
        </p:nvSpPr>
        <p:spPr/>
        <p:txBody>
          <a:bodyPr/>
          <a:lstStyle/>
          <a:p>
            <a:fld id="{61DA54A5-852F-41F2-A0AB-C229DA204EF1}" type="slidenum">
              <a:rPr lang="en-US" smtClean="0"/>
              <a:pPr/>
              <a:t>33</a:t>
            </a:fld>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6100" y="801688"/>
            <a:ext cx="8050213" cy="5257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351514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6000"/>
            <a:ext cx="6373365" cy="5448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44493" y="0"/>
            <a:ext cx="7046907" cy="369332"/>
          </a:xfrm>
          <a:prstGeom prst="rect">
            <a:avLst/>
          </a:prstGeom>
          <a:noFill/>
        </p:spPr>
        <p:txBody>
          <a:bodyPr wrap="square" rtlCol="0">
            <a:spAutoFit/>
          </a:bodyPr>
          <a:lstStyle/>
          <a:p>
            <a:r>
              <a:rPr lang="en-US" dirty="0" smtClean="0"/>
              <a:t>Page 4-Requirements for Semi-annual or Quarterly Billing</a:t>
            </a:r>
            <a:endParaRPr lang="en-US" dirty="0"/>
          </a:p>
        </p:txBody>
      </p:sp>
      <p:sp>
        <p:nvSpPr>
          <p:cNvPr id="3" name="Slide Number Placeholder 2"/>
          <p:cNvSpPr>
            <a:spLocks noGrp="1"/>
          </p:cNvSpPr>
          <p:nvPr>
            <p:ph type="sldNum" sz="quarter" idx="12"/>
          </p:nvPr>
        </p:nvSpPr>
        <p:spPr/>
        <p:txBody>
          <a:bodyPr/>
          <a:lstStyle/>
          <a:p>
            <a:fld id="{61DA54A5-852F-41F2-A0AB-C229DA204EF1}" type="slidenum">
              <a:rPr lang="en-US" smtClean="0"/>
              <a:pPr/>
              <a:t>34</a:t>
            </a:fld>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5649" y="1447800"/>
            <a:ext cx="8643551" cy="35942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191440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Once the tax rate is finalized by DRA you will be notified via email</a:t>
            </a:r>
          </a:p>
          <a:p>
            <a:r>
              <a:rPr lang="en-US" dirty="0" smtClean="0"/>
              <a:t>Download final report</a:t>
            </a:r>
          </a:p>
          <a:p>
            <a:pPr lvl="1"/>
            <a:r>
              <a:rPr lang="en-US" dirty="0" smtClean="0"/>
              <a:t>Sign commitment letter and upload to system</a:t>
            </a:r>
          </a:p>
          <a:p>
            <a:r>
              <a:rPr lang="en-US" dirty="0" smtClean="0"/>
              <a:t>Start the entire process again for 2016!</a:t>
            </a:r>
          </a:p>
          <a:p>
            <a:pPr lvl="1"/>
            <a:r>
              <a:rPr lang="en-US" dirty="0" smtClean="0"/>
              <a:t>Head start with warrant article generating…</a:t>
            </a:r>
          </a:p>
        </p:txBody>
      </p:sp>
      <p:sp>
        <p:nvSpPr>
          <p:cNvPr id="2" name="Slide Number Placeholder 1"/>
          <p:cNvSpPr>
            <a:spLocks noGrp="1"/>
          </p:cNvSpPr>
          <p:nvPr>
            <p:ph type="sldNum" sz="quarter" idx="12"/>
          </p:nvPr>
        </p:nvSpPr>
        <p:spPr/>
        <p:txBody>
          <a:bodyPr/>
          <a:lstStyle/>
          <a:p>
            <a:fld id="{61DA54A5-852F-41F2-A0AB-C229DA204EF1}" type="slidenum">
              <a:rPr lang="en-US" smtClean="0"/>
              <a:pPr/>
              <a:t>35</a:t>
            </a:fld>
            <a:endParaRPr lang="en-US" dirty="0"/>
          </a:p>
        </p:txBody>
      </p:sp>
      <p:sp>
        <p:nvSpPr>
          <p:cNvPr id="3" name="Title 2"/>
          <p:cNvSpPr>
            <a:spLocks noGrp="1"/>
          </p:cNvSpPr>
          <p:nvPr>
            <p:ph type="title"/>
          </p:nvPr>
        </p:nvSpPr>
        <p:spPr/>
        <p:txBody>
          <a:bodyPr/>
          <a:lstStyle/>
          <a:p>
            <a:r>
              <a:rPr lang="en-US" dirty="0" smtClean="0"/>
              <a:t>Tax Rate</a:t>
            </a:r>
            <a:endParaRPr lang="en-US" dirty="0"/>
          </a:p>
        </p:txBody>
      </p:sp>
    </p:spTree>
    <p:extLst>
      <p:ext uri="{BB962C8B-B14F-4D97-AF65-F5344CB8AC3E}">
        <p14:creationId xmlns:p14="http://schemas.microsoft.com/office/powerpoint/2010/main" xmlns="" val="2568289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95400" y="3207901"/>
            <a:ext cx="1124071" cy="1455281"/>
            <a:chOff x="1295400" y="2754774"/>
            <a:chExt cx="1124071" cy="1455281"/>
          </a:xfrm>
        </p:grpSpPr>
        <p:grpSp>
          <p:nvGrpSpPr>
            <p:cNvPr id="82" name="Group 81"/>
            <p:cNvGrpSpPr/>
            <p:nvPr/>
          </p:nvGrpSpPr>
          <p:grpSpPr>
            <a:xfrm>
              <a:off x="1481854" y="2754774"/>
              <a:ext cx="937617" cy="937617"/>
              <a:chOff x="1346887" y="2310438"/>
              <a:chExt cx="937617" cy="937617"/>
            </a:xfrm>
          </p:grpSpPr>
          <p:pic>
            <p:nvPicPr>
              <p:cNvPr id="85" name="Picture 1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46887" y="2310438"/>
                <a:ext cx="937617" cy="9376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sp>
            <p:nvSpPr>
              <p:cNvPr id="84" name="Rectangle 14"/>
              <p:cNvSpPr>
                <a:spLocks/>
              </p:cNvSpPr>
              <p:nvPr/>
            </p:nvSpPr>
            <p:spPr bwMode="auto">
              <a:xfrm>
                <a:off x="1543897" y="2647533"/>
                <a:ext cx="543595" cy="263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pPr algn="ctr"/>
                <a:r>
                  <a:rPr lang="en-US" altLang="en-US" sz="1100" b="1" dirty="0" smtClean="0">
                    <a:solidFill>
                      <a:srgbClr val="FF0000"/>
                    </a:solidFill>
                    <a:latin typeface="Gill Sans" charset="0"/>
                    <a:ea typeface="Gill Sans" charset="0"/>
                    <a:cs typeface="Gill Sans" charset="0"/>
                    <a:sym typeface="Gill Sans" charset="0"/>
                  </a:rPr>
                  <a:t>Warrant</a:t>
                </a:r>
                <a:endParaRPr lang="en-US" altLang="en-US" sz="1100" b="1" dirty="0">
                  <a:solidFill>
                    <a:srgbClr val="FF0000"/>
                  </a:solidFill>
                  <a:latin typeface="Gill Sans" charset="0"/>
                  <a:ea typeface="Gill Sans" charset="0"/>
                  <a:cs typeface="Gill Sans" charset="0"/>
                  <a:sym typeface="Gill Sans" charset="0"/>
                </a:endParaRPr>
              </a:p>
            </p:txBody>
          </p:sp>
        </p:grpSp>
        <p:grpSp>
          <p:nvGrpSpPr>
            <p:cNvPr id="89" name="Group 88"/>
            <p:cNvGrpSpPr/>
            <p:nvPr/>
          </p:nvGrpSpPr>
          <p:grpSpPr>
            <a:xfrm>
              <a:off x="1424323" y="2898205"/>
              <a:ext cx="937617" cy="937617"/>
              <a:chOff x="1346887" y="2310438"/>
              <a:chExt cx="937617" cy="937617"/>
            </a:xfrm>
          </p:grpSpPr>
          <p:pic>
            <p:nvPicPr>
              <p:cNvPr id="90" name="Picture 1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46887" y="2310438"/>
                <a:ext cx="937617" cy="9376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sp>
            <p:nvSpPr>
              <p:cNvPr id="91" name="Rectangle 14"/>
              <p:cNvSpPr>
                <a:spLocks/>
              </p:cNvSpPr>
              <p:nvPr/>
            </p:nvSpPr>
            <p:spPr bwMode="auto">
              <a:xfrm>
                <a:off x="1543897" y="2647533"/>
                <a:ext cx="543595" cy="263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pPr algn="ctr"/>
                <a:r>
                  <a:rPr lang="en-US" altLang="en-US" sz="1100" b="1" dirty="0" smtClean="0">
                    <a:solidFill>
                      <a:srgbClr val="FF0000"/>
                    </a:solidFill>
                    <a:latin typeface="Gill Sans" charset="0"/>
                    <a:ea typeface="Gill Sans" charset="0"/>
                    <a:cs typeface="Gill Sans" charset="0"/>
                    <a:sym typeface="Gill Sans" charset="0"/>
                  </a:rPr>
                  <a:t>Warrant</a:t>
                </a:r>
                <a:endParaRPr lang="en-US" altLang="en-US" sz="1100" b="1" dirty="0">
                  <a:solidFill>
                    <a:srgbClr val="FF0000"/>
                  </a:solidFill>
                  <a:latin typeface="Gill Sans" charset="0"/>
                  <a:ea typeface="Gill Sans" charset="0"/>
                  <a:cs typeface="Gill Sans" charset="0"/>
                  <a:sym typeface="Gill Sans" charset="0"/>
                </a:endParaRPr>
              </a:p>
            </p:txBody>
          </p:sp>
        </p:grpSp>
        <p:grpSp>
          <p:nvGrpSpPr>
            <p:cNvPr id="92" name="Group 91"/>
            <p:cNvGrpSpPr/>
            <p:nvPr/>
          </p:nvGrpSpPr>
          <p:grpSpPr>
            <a:xfrm>
              <a:off x="1356930" y="3104698"/>
              <a:ext cx="937617" cy="937617"/>
              <a:chOff x="1346887" y="2310438"/>
              <a:chExt cx="937617" cy="937617"/>
            </a:xfrm>
          </p:grpSpPr>
          <p:pic>
            <p:nvPicPr>
              <p:cNvPr id="93" name="Picture 1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46887" y="2310438"/>
                <a:ext cx="937617" cy="9376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sp>
            <p:nvSpPr>
              <p:cNvPr id="94" name="Rectangle 14"/>
              <p:cNvSpPr>
                <a:spLocks/>
              </p:cNvSpPr>
              <p:nvPr/>
            </p:nvSpPr>
            <p:spPr bwMode="auto">
              <a:xfrm>
                <a:off x="1543897" y="2647533"/>
                <a:ext cx="543595" cy="263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pPr algn="ctr"/>
                <a:r>
                  <a:rPr lang="en-US" altLang="en-US" sz="1100" b="1" dirty="0" smtClean="0">
                    <a:solidFill>
                      <a:srgbClr val="FF0000"/>
                    </a:solidFill>
                    <a:latin typeface="Gill Sans" charset="0"/>
                    <a:ea typeface="Gill Sans" charset="0"/>
                    <a:cs typeface="Gill Sans" charset="0"/>
                    <a:sym typeface="Gill Sans" charset="0"/>
                  </a:rPr>
                  <a:t>Warrant</a:t>
                </a:r>
                <a:endParaRPr lang="en-US" altLang="en-US" sz="1100" b="1" dirty="0">
                  <a:solidFill>
                    <a:srgbClr val="FF0000"/>
                  </a:solidFill>
                  <a:latin typeface="Gill Sans" charset="0"/>
                  <a:ea typeface="Gill Sans" charset="0"/>
                  <a:cs typeface="Gill Sans" charset="0"/>
                  <a:sym typeface="Gill Sans" charset="0"/>
                </a:endParaRPr>
              </a:p>
            </p:txBody>
          </p:sp>
        </p:grpSp>
        <p:grpSp>
          <p:nvGrpSpPr>
            <p:cNvPr id="95" name="Group 94"/>
            <p:cNvGrpSpPr/>
            <p:nvPr/>
          </p:nvGrpSpPr>
          <p:grpSpPr>
            <a:xfrm>
              <a:off x="1295400" y="3272438"/>
              <a:ext cx="937617" cy="937617"/>
              <a:chOff x="1346887" y="2310438"/>
              <a:chExt cx="937617" cy="937617"/>
            </a:xfrm>
          </p:grpSpPr>
          <p:pic>
            <p:nvPicPr>
              <p:cNvPr id="96" name="Picture 1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46887" y="2310438"/>
                <a:ext cx="937617" cy="9376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sp>
            <p:nvSpPr>
              <p:cNvPr id="97" name="Rectangle 14"/>
              <p:cNvSpPr>
                <a:spLocks/>
              </p:cNvSpPr>
              <p:nvPr/>
            </p:nvSpPr>
            <p:spPr bwMode="auto">
              <a:xfrm>
                <a:off x="1543897" y="2647533"/>
                <a:ext cx="543595" cy="263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pPr algn="ctr"/>
                <a:r>
                  <a:rPr lang="en-US" altLang="en-US" sz="900" b="1" dirty="0" smtClean="0">
                    <a:solidFill>
                      <a:srgbClr val="FF0000"/>
                    </a:solidFill>
                    <a:latin typeface="Gill Sans" charset="0"/>
                    <a:ea typeface="Gill Sans" charset="0"/>
                    <a:cs typeface="Gill Sans" charset="0"/>
                    <a:sym typeface="Gill Sans" charset="0"/>
                  </a:rPr>
                  <a:t>Warran</a:t>
                </a:r>
                <a:r>
                  <a:rPr lang="en-US" altLang="en-US" sz="1050" b="1" dirty="0">
                    <a:solidFill>
                      <a:srgbClr val="FF0000"/>
                    </a:solidFill>
                    <a:latin typeface="Gill Sans" charset="0"/>
                    <a:ea typeface="Gill Sans" charset="0"/>
                    <a:cs typeface="Gill Sans" charset="0"/>
                    <a:sym typeface="Gill Sans" charset="0"/>
                  </a:rPr>
                  <a:t>t</a:t>
                </a:r>
                <a:endParaRPr lang="en-US" altLang="en-US" sz="900" b="1" dirty="0">
                  <a:solidFill>
                    <a:srgbClr val="FF0000"/>
                  </a:solidFill>
                  <a:latin typeface="Gill Sans" charset="0"/>
                  <a:ea typeface="Gill Sans" charset="0"/>
                  <a:cs typeface="Gill Sans" charset="0"/>
                  <a:sym typeface="Gill Sans" charset="0"/>
                </a:endParaRPr>
              </a:p>
            </p:txBody>
          </p:sp>
        </p:grpSp>
      </p:grpSp>
      <p:sp>
        <p:nvSpPr>
          <p:cNvPr id="99" name="Right Brace 98"/>
          <p:cNvSpPr/>
          <p:nvPr/>
        </p:nvSpPr>
        <p:spPr>
          <a:xfrm>
            <a:off x="2348787" y="3544996"/>
            <a:ext cx="223084" cy="860510"/>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105" name="Group 104"/>
          <p:cNvGrpSpPr/>
          <p:nvPr/>
        </p:nvGrpSpPr>
        <p:grpSpPr>
          <a:xfrm>
            <a:off x="2503332" y="3501127"/>
            <a:ext cx="964059" cy="937617"/>
            <a:chOff x="1320445" y="2310438"/>
            <a:chExt cx="964059" cy="937617"/>
          </a:xfrm>
        </p:grpSpPr>
        <p:grpSp>
          <p:nvGrpSpPr>
            <p:cNvPr id="106" name="Group 105"/>
            <p:cNvGrpSpPr/>
            <p:nvPr/>
          </p:nvGrpSpPr>
          <p:grpSpPr>
            <a:xfrm>
              <a:off x="1320445" y="2310438"/>
              <a:ext cx="964059" cy="937617"/>
              <a:chOff x="755135" y="445591"/>
              <a:chExt cx="964059" cy="937617"/>
            </a:xfrm>
          </p:grpSpPr>
          <p:pic>
            <p:nvPicPr>
              <p:cNvPr id="108" name="Picture 1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1577" y="445591"/>
                <a:ext cx="937617" cy="9376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grpSp>
            <p:nvGrpSpPr>
              <p:cNvPr id="109" name="Group 108"/>
              <p:cNvGrpSpPr/>
              <p:nvPr/>
            </p:nvGrpSpPr>
            <p:grpSpPr>
              <a:xfrm>
                <a:off x="755135" y="449044"/>
                <a:ext cx="464452" cy="261610"/>
                <a:chOff x="1135749" y="250195"/>
                <a:chExt cx="464452" cy="261610"/>
              </a:xfrm>
            </p:grpSpPr>
            <p:sp>
              <p:nvSpPr>
                <p:cNvPr id="110" name="Rounded Rectangle 109"/>
                <p:cNvSpPr/>
                <p:nvPr/>
              </p:nvSpPr>
              <p:spPr>
                <a:xfrm>
                  <a:off x="1170350" y="304800"/>
                  <a:ext cx="429850" cy="1524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p:cNvSpPr txBox="1"/>
                <p:nvPr/>
              </p:nvSpPr>
              <p:spPr>
                <a:xfrm>
                  <a:off x="1135749" y="250195"/>
                  <a:ext cx="464452" cy="261610"/>
                </a:xfrm>
                <a:prstGeom prst="rect">
                  <a:avLst/>
                </a:prstGeom>
                <a:noFill/>
              </p:spPr>
              <p:txBody>
                <a:bodyPr wrap="square" rtlCol="0">
                  <a:spAutoFit/>
                </a:bodyPr>
                <a:lstStyle/>
                <a:p>
                  <a:r>
                    <a:rPr lang="en-US" sz="1050" b="1" dirty="0" smtClean="0">
                      <a:solidFill>
                        <a:schemeClr val="bg1"/>
                      </a:solidFill>
                      <a:latin typeface="Calibri" panose="020F0502020204030204" pitchFamily="34" charset="0"/>
                      <a:cs typeface="Calibri" panose="020F0502020204030204" pitchFamily="34" charset="0"/>
                    </a:rPr>
                    <a:t>PDF</a:t>
                  </a:r>
                  <a:endParaRPr lang="en-US" sz="1050" b="1" dirty="0">
                    <a:solidFill>
                      <a:schemeClr val="bg1"/>
                    </a:solidFill>
                    <a:latin typeface="Calibri" panose="020F0502020204030204" pitchFamily="34" charset="0"/>
                    <a:cs typeface="Calibri" panose="020F0502020204030204" pitchFamily="34" charset="0"/>
                  </a:endParaRPr>
                </a:p>
              </p:txBody>
            </p:sp>
          </p:grpSp>
        </p:grpSp>
        <p:sp>
          <p:nvSpPr>
            <p:cNvPr id="107" name="Rectangle 14"/>
            <p:cNvSpPr>
              <a:spLocks/>
            </p:cNvSpPr>
            <p:nvPr/>
          </p:nvSpPr>
          <p:spPr bwMode="auto">
            <a:xfrm>
              <a:off x="1478127" y="2733531"/>
              <a:ext cx="685800" cy="263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pPr algn="ctr"/>
              <a:r>
                <a:rPr lang="en-US" altLang="en-US" sz="1100" b="1" dirty="0" smtClean="0">
                  <a:solidFill>
                    <a:srgbClr val="FF0000"/>
                  </a:solidFill>
                  <a:latin typeface="Gill Sans" charset="0"/>
                  <a:ea typeface="Gill Sans" charset="0"/>
                  <a:cs typeface="Gill Sans" charset="0"/>
                  <a:sym typeface="Gill Sans" charset="0"/>
                </a:rPr>
                <a:t>Proposed Budget</a:t>
              </a:r>
            </a:p>
            <a:p>
              <a:pPr algn="ctr"/>
              <a:r>
                <a:rPr lang="en-US" altLang="en-US" sz="800" b="1" dirty="0" smtClean="0">
                  <a:solidFill>
                    <a:srgbClr val="FF0000"/>
                  </a:solidFill>
                  <a:latin typeface="Gill Sans" charset="0"/>
                  <a:ea typeface="Gill Sans" charset="0"/>
                  <a:cs typeface="Gill Sans" charset="0"/>
                  <a:sym typeface="Gill Sans" charset="0"/>
                </a:rPr>
                <a:t>MS-636</a:t>
              </a:r>
              <a:endParaRPr lang="en-US" altLang="en-US" sz="800" b="1" dirty="0">
                <a:solidFill>
                  <a:srgbClr val="FF0000"/>
                </a:solidFill>
                <a:latin typeface="Gill Sans" charset="0"/>
                <a:ea typeface="Gill Sans" charset="0"/>
                <a:cs typeface="Gill Sans" charset="0"/>
                <a:sym typeface="Gill Sans" charset="0"/>
              </a:endParaRPr>
            </a:p>
            <a:p>
              <a:pPr algn="ctr"/>
              <a:r>
                <a:rPr lang="en-US" altLang="en-US" sz="800" b="1" dirty="0" smtClean="0">
                  <a:solidFill>
                    <a:srgbClr val="FF0000"/>
                  </a:solidFill>
                  <a:latin typeface="Gill Sans" charset="0"/>
                  <a:ea typeface="Gill Sans" charset="0"/>
                  <a:cs typeface="Gill Sans" charset="0"/>
                  <a:sym typeface="Gill Sans" charset="0"/>
                </a:rPr>
                <a:t>MS-6c</a:t>
              </a:r>
              <a:endParaRPr lang="en-US" altLang="en-US" sz="800" b="1" dirty="0">
                <a:solidFill>
                  <a:srgbClr val="FF0000"/>
                </a:solidFill>
                <a:latin typeface="Gill Sans" charset="0"/>
                <a:ea typeface="Gill Sans" charset="0"/>
                <a:cs typeface="Gill Sans" charset="0"/>
                <a:sym typeface="Gill Sans" charset="0"/>
              </a:endParaRPr>
            </a:p>
            <a:p>
              <a:pPr algn="ctr"/>
              <a:r>
                <a:rPr lang="en-US" altLang="en-US" sz="800" b="1" dirty="0" smtClean="0">
                  <a:solidFill>
                    <a:srgbClr val="FF0000"/>
                  </a:solidFill>
                  <a:latin typeface="Gill Sans" charset="0"/>
                  <a:ea typeface="Gill Sans" charset="0"/>
                  <a:cs typeface="Gill Sans" charset="0"/>
                  <a:sym typeface="Gill Sans" charset="0"/>
                </a:rPr>
                <a:t>MS-737</a:t>
              </a:r>
              <a:endParaRPr lang="en-US" altLang="en-US" sz="800" b="1" dirty="0">
                <a:solidFill>
                  <a:srgbClr val="FF0000"/>
                </a:solidFill>
                <a:latin typeface="Gill Sans" charset="0"/>
                <a:ea typeface="Gill Sans" charset="0"/>
                <a:cs typeface="Gill Sans" charset="0"/>
                <a:sym typeface="Gill Sans" charset="0"/>
              </a:endParaRPr>
            </a:p>
          </p:txBody>
        </p:sp>
      </p:grpSp>
      <p:cxnSp>
        <p:nvCxnSpPr>
          <p:cNvPr id="102" name="Straight Arrow Connector 101"/>
          <p:cNvCxnSpPr/>
          <p:nvPr/>
        </p:nvCxnSpPr>
        <p:spPr>
          <a:xfrm flipV="1">
            <a:off x="2967783" y="3226807"/>
            <a:ext cx="0" cy="274320"/>
          </a:xfrm>
          <a:prstGeom prst="straightConnector1">
            <a:avLst/>
          </a:prstGeom>
          <a:ln w="222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2969683" y="4415527"/>
            <a:ext cx="0" cy="274320"/>
          </a:xfrm>
          <a:prstGeom prst="straightConnector1">
            <a:avLst/>
          </a:prstGeom>
          <a:ln w="222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2362200" y="4670440"/>
            <a:ext cx="1219200" cy="430887"/>
          </a:xfrm>
          <a:prstGeom prst="rect">
            <a:avLst/>
          </a:prstGeom>
          <a:noFill/>
        </p:spPr>
        <p:txBody>
          <a:bodyPr wrap="square" rtlCol="0">
            <a:spAutoFit/>
          </a:bodyPr>
          <a:lstStyle/>
          <a:p>
            <a:pPr algn="ctr"/>
            <a:r>
              <a:rPr lang="en-US" sz="1100" b="1" dirty="0" smtClean="0"/>
              <a:t>Estimated Revenues</a:t>
            </a:r>
            <a:endParaRPr lang="en-US" sz="1100" b="1" dirty="0"/>
          </a:p>
        </p:txBody>
      </p:sp>
      <p:sp>
        <p:nvSpPr>
          <p:cNvPr id="113" name="TextBox 112"/>
          <p:cNvSpPr txBox="1"/>
          <p:nvPr/>
        </p:nvSpPr>
        <p:spPr>
          <a:xfrm>
            <a:off x="2353653" y="2867038"/>
            <a:ext cx="1219200" cy="430887"/>
          </a:xfrm>
          <a:prstGeom prst="rect">
            <a:avLst/>
          </a:prstGeom>
          <a:noFill/>
        </p:spPr>
        <p:txBody>
          <a:bodyPr wrap="square" rtlCol="0">
            <a:spAutoFit/>
          </a:bodyPr>
          <a:lstStyle/>
          <a:p>
            <a:pPr algn="ctr"/>
            <a:r>
              <a:rPr lang="en-US" sz="1100" b="1" dirty="0" smtClean="0"/>
              <a:t>Proposed</a:t>
            </a:r>
          </a:p>
          <a:p>
            <a:pPr algn="ctr"/>
            <a:r>
              <a:rPr lang="en-US" sz="1100" b="1" dirty="0" smtClean="0"/>
              <a:t>Appropriations</a:t>
            </a:r>
            <a:endParaRPr lang="en-US" sz="1100" b="1" dirty="0"/>
          </a:p>
        </p:txBody>
      </p:sp>
      <p:sp>
        <p:nvSpPr>
          <p:cNvPr id="2" name="TextBox 1"/>
          <p:cNvSpPr txBox="1"/>
          <p:nvPr/>
        </p:nvSpPr>
        <p:spPr>
          <a:xfrm>
            <a:off x="1877416" y="2362200"/>
            <a:ext cx="2103660" cy="369332"/>
          </a:xfrm>
          <a:prstGeom prst="rect">
            <a:avLst/>
          </a:prstGeom>
          <a:noFill/>
        </p:spPr>
        <p:txBody>
          <a:bodyPr wrap="square" rtlCol="0">
            <a:spAutoFit/>
          </a:bodyPr>
          <a:lstStyle/>
          <a:p>
            <a:pPr algn="ctr"/>
            <a:r>
              <a:rPr lang="en-US" u="sng" dirty="0" smtClean="0"/>
              <a:t>2015</a:t>
            </a:r>
            <a:endParaRPr lang="en-US" u="sng" dirty="0"/>
          </a:p>
        </p:txBody>
      </p:sp>
      <p:sp>
        <p:nvSpPr>
          <p:cNvPr id="47" name="TextBox 46"/>
          <p:cNvSpPr txBox="1"/>
          <p:nvPr/>
        </p:nvSpPr>
        <p:spPr>
          <a:xfrm>
            <a:off x="5638800" y="2362843"/>
            <a:ext cx="2103660" cy="369332"/>
          </a:xfrm>
          <a:prstGeom prst="rect">
            <a:avLst/>
          </a:prstGeom>
          <a:noFill/>
        </p:spPr>
        <p:txBody>
          <a:bodyPr wrap="square" rtlCol="0">
            <a:spAutoFit/>
          </a:bodyPr>
          <a:lstStyle/>
          <a:p>
            <a:pPr algn="ctr"/>
            <a:r>
              <a:rPr lang="en-US" u="sng" dirty="0" smtClean="0"/>
              <a:t>2016</a:t>
            </a:r>
            <a:endParaRPr lang="en-US" u="sng" dirty="0"/>
          </a:p>
        </p:txBody>
      </p:sp>
      <p:grpSp>
        <p:nvGrpSpPr>
          <p:cNvPr id="50" name="Group 49"/>
          <p:cNvGrpSpPr/>
          <p:nvPr/>
        </p:nvGrpSpPr>
        <p:grpSpPr>
          <a:xfrm>
            <a:off x="1292592" y="3196327"/>
            <a:ext cx="1124071" cy="1455281"/>
            <a:chOff x="1295400" y="2754774"/>
            <a:chExt cx="1124071" cy="1455281"/>
          </a:xfrm>
        </p:grpSpPr>
        <p:grpSp>
          <p:nvGrpSpPr>
            <p:cNvPr id="51" name="Group 50"/>
            <p:cNvGrpSpPr/>
            <p:nvPr/>
          </p:nvGrpSpPr>
          <p:grpSpPr>
            <a:xfrm>
              <a:off x="1481854" y="2754774"/>
              <a:ext cx="937617" cy="937617"/>
              <a:chOff x="1346887" y="2310438"/>
              <a:chExt cx="937617" cy="937617"/>
            </a:xfrm>
          </p:grpSpPr>
          <p:pic>
            <p:nvPicPr>
              <p:cNvPr id="61" name="Picture 1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46887" y="2310438"/>
                <a:ext cx="937617" cy="9376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sp>
            <p:nvSpPr>
              <p:cNvPr id="62" name="Rectangle 14"/>
              <p:cNvSpPr>
                <a:spLocks/>
              </p:cNvSpPr>
              <p:nvPr/>
            </p:nvSpPr>
            <p:spPr bwMode="auto">
              <a:xfrm>
                <a:off x="1543897" y="2647533"/>
                <a:ext cx="543595" cy="263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pPr algn="ctr"/>
                <a:r>
                  <a:rPr lang="en-US" altLang="en-US" sz="1100" b="1" dirty="0" smtClean="0">
                    <a:solidFill>
                      <a:srgbClr val="FF0000"/>
                    </a:solidFill>
                    <a:latin typeface="Gill Sans" charset="0"/>
                    <a:ea typeface="Gill Sans" charset="0"/>
                    <a:cs typeface="Gill Sans" charset="0"/>
                    <a:sym typeface="Gill Sans" charset="0"/>
                  </a:rPr>
                  <a:t>Warrant</a:t>
                </a:r>
                <a:endParaRPr lang="en-US" altLang="en-US" sz="1100" b="1" dirty="0">
                  <a:solidFill>
                    <a:srgbClr val="FF0000"/>
                  </a:solidFill>
                  <a:latin typeface="Gill Sans" charset="0"/>
                  <a:ea typeface="Gill Sans" charset="0"/>
                  <a:cs typeface="Gill Sans" charset="0"/>
                  <a:sym typeface="Gill Sans" charset="0"/>
                </a:endParaRPr>
              </a:p>
            </p:txBody>
          </p:sp>
        </p:grpSp>
        <p:grpSp>
          <p:nvGrpSpPr>
            <p:cNvPr id="52" name="Group 51"/>
            <p:cNvGrpSpPr/>
            <p:nvPr/>
          </p:nvGrpSpPr>
          <p:grpSpPr>
            <a:xfrm>
              <a:off x="1424323" y="2898205"/>
              <a:ext cx="937617" cy="937617"/>
              <a:chOff x="1346887" y="2310438"/>
              <a:chExt cx="937617" cy="937617"/>
            </a:xfrm>
          </p:grpSpPr>
          <p:pic>
            <p:nvPicPr>
              <p:cNvPr id="59" name="Picture 1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46887" y="2310438"/>
                <a:ext cx="937617" cy="9376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sp>
            <p:nvSpPr>
              <p:cNvPr id="60" name="Rectangle 14"/>
              <p:cNvSpPr>
                <a:spLocks/>
              </p:cNvSpPr>
              <p:nvPr/>
            </p:nvSpPr>
            <p:spPr bwMode="auto">
              <a:xfrm>
                <a:off x="1543897" y="2647533"/>
                <a:ext cx="543595" cy="263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pPr algn="ctr"/>
                <a:r>
                  <a:rPr lang="en-US" altLang="en-US" sz="1100" b="1" dirty="0" smtClean="0">
                    <a:solidFill>
                      <a:srgbClr val="FF0000"/>
                    </a:solidFill>
                    <a:latin typeface="Gill Sans" charset="0"/>
                    <a:ea typeface="Gill Sans" charset="0"/>
                    <a:cs typeface="Gill Sans" charset="0"/>
                    <a:sym typeface="Gill Sans" charset="0"/>
                  </a:rPr>
                  <a:t>Warrant</a:t>
                </a:r>
                <a:endParaRPr lang="en-US" altLang="en-US" sz="1100" b="1" dirty="0">
                  <a:solidFill>
                    <a:srgbClr val="FF0000"/>
                  </a:solidFill>
                  <a:latin typeface="Gill Sans" charset="0"/>
                  <a:ea typeface="Gill Sans" charset="0"/>
                  <a:cs typeface="Gill Sans" charset="0"/>
                  <a:sym typeface="Gill Sans" charset="0"/>
                </a:endParaRPr>
              </a:p>
            </p:txBody>
          </p:sp>
        </p:grpSp>
        <p:grpSp>
          <p:nvGrpSpPr>
            <p:cNvPr id="53" name="Group 52"/>
            <p:cNvGrpSpPr/>
            <p:nvPr/>
          </p:nvGrpSpPr>
          <p:grpSpPr>
            <a:xfrm>
              <a:off x="1356930" y="3104698"/>
              <a:ext cx="937617" cy="937617"/>
              <a:chOff x="1346887" y="2310438"/>
              <a:chExt cx="937617" cy="937617"/>
            </a:xfrm>
          </p:grpSpPr>
          <p:pic>
            <p:nvPicPr>
              <p:cNvPr id="57" name="Picture 1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46887" y="2310438"/>
                <a:ext cx="937617" cy="9376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sp>
            <p:nvSpPr>
              <p:cNvPr id="58" name="Rectangle 14"/>
              <p:cNvSpPr>
                <a:spLocks/>
              </p:cNvSpPr>
              <p:nvPr/>
            </p:nvSpPr>
            <p:spPr bwMode="auto">
              <a:xfrm>
                <a:off x="1543897" y="2647533"/>
                <a:ext cx="543595" cy="263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pPr algn="ctr"/>
                <a:r>
                  <a:rPr lang="en-US" altLang="en-US" sz="1100" b="1" dirty="0" smtClean="0">
                    <a:solidFill>
                      <a:srgbClr val="FF0000"/>
                    </a:solidFill>
                    <a:latin typeface="Gill Sans" charset="0"/>
                    <a:ea typeface="Gill Sans" charset="0"/>
                    <a:cs typeface="Gill Sans" charset="0"/>
                    <a:sym typeface="Gill Sans" charset="0"/>
                  </a:rPr>
                  <a:t>Warrant</a:t>
                </a:r>
                <a:endParaRPr lang="en-US" altLang="en-US" sz="1100" b="1" dirty="0">
                  <a:solidFill>
                    <a:srgbClr val="FF0000"/>
                  </a:solidFill>
                  <a:latin typeface="Gill Sans" charset="0"/>
                  <a:ea typeface="Gill Sans" charset="0"/>
                  <a:cs typeface="Gill Sans" charset="0"/>
                  <a:sym typeface="Gill Sans" charset="0"/>
                </a:endParaRPr>
              </a:p>
            </p:txBody>
          </p:sp>
        </p:grpSp>
        <p:grpSp>
          <p:nvGrpSpPr>
            <p:cNvPr id="54" name="Group 53"/>
            <p:cNvGrpSpPr/>
            <p:nvPr/>
          </p:nvGrpSpPr>
          <p:grpSpPr>
            <a:xfrm>
              <a:off x="1295400" y="3272438"/>
              <a:ext cx="937617" cy="937617"/>
              <a:chOff x="1346887" y="2310438"/>
              <a:chExt cx="937617" cy="937617"/>
            </a:xfrm>
          </p:grpSpPr>
          <p:pic>
            <p:nvPicPr>
              <p:cNvPr id="55" name="Picture 1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46887" y="2310438"/>
                <a:ext cx="937617" cy="9376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sp>
            <p:nvSpPr>
              <p:cNvPr id="56" name="Rectangle 14"/>
              <p:cNvSpPr>
                <a:spLocks/>
              </p:cNvSpPr>
              <p:nvPr/>
            </p:nvSpPr>
            <p:spPr bwMode="auto">
              <a:xfrm>
                <a:off x="1543897" y="2647533"/>
                <a:ext cx="543595" cy="263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pPr algn="ctr"/>
                <a:r>
                  <a:rPr lang="en-US" altLang="en-US" sz="900" b="1" dirty="0" smtClean="0">
                    <a:solidFill>
                      <a:srgbClr val="FF0000"/>
                    </a:solidFill>
                    <a:latin typeface="Gill Sans" charset="0"/>
                    <a:ea typeface="Gill Sans" charset="0"/>
                    <a:cs typeface="Gill Sans" charset="0"/>
                    <a:sym typeface="Gill Sans" charset="0"/>
                  </a:rPr>
                  <a:t>Warran</a:t>
                </a:r>
                <a:r>
                  <a:rPr lang="en-US" altLang="en-US" sz="1050" b="1" dirty="0">
                    <a:solidFill>
                      <a:srgbClr val="FF0000"/>
                    </a:solidFill>
                    <a:latin typeface="Gill Sans" charset="0"/>
                    <a:ea typeface="Gill Sans" charset="0"/>
                    <a:cs typeface="Gill Sans" charset="0"/>
                    <a:sym typeface="Gill Sans" charset="0"/>
                  </a:rPr>
                  <a:t>t</a:t>
                </a:r>
                <a:endParaRPr lang="en-US" altLang="en-US" sz="900" b="1" dirty="0">
                  <a:solidFill>
                    <a:srgbClr val="FF0000"/>
                  </a:solidFill>
                  <a:latin typeface="Gill Sans" charset="0"/>
                  <a:ea typeface="Gill Sans" charset="0"/>
                  <a:cs typeface="Gill Sans" charset="0"/>
                  <a:sym typeface="Gill Sans" charset="0"/>
                </a:endParaRPr>
              </a:p>
            </p:txBody>
          </p:sp>
        </p:grpSp>
      </p:grpSp>
      <p:sp>
        <p:nvSpPr>
          <p:cNvPr id="101" name="Right Brace 100"/>
          <p:cNvSpPr/>
          <p:nvPr/>
        </p:nvSpPr>
        <p:spPr>
          <a:xfrm>
            <a:off x="7010400" y="3553871"/>
            <a:ext cx="223084" cy="860510"/>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121" name="Group 120"/>
          <p:cNvGrpSpPr/>
          <p:nvPr/>
        </p:nvGrpSpPr>
        <p:grpSpPr>
          <a:xfrm>
            <a:off x="7164945" y="3510002"/>
            <a:ext cx="964059" cy="937617"/>
            <a:chOff x="1320445" y="2310438"/>
            <a:chExt cx="964059" cy="937617"/>
          </a:xfrm>
        </p:grpSpPr>
        <p:grpSp>
          <p:nvGrpSpPr>
            <p:cNvPr id="122" name="Group 121"/>
            <p:cNvGrpSpPr/>
            <p:nvPr/>
          </p:nvGrpSpPr>
          <p:grpSpPr>
            <a:xfrm>
              <a:off x="1320445" y="2310438"/>
              <a:ext cx="964059" cy="937617"/>
              <a:chOff x="755135" y="445591"/>
              <a:chExt cx="964059" cy="937617"/>
            </a:xfrm>
          </p:grpSpPr>
          <p:pic>
            <p:nvPicPr>
              <p:cNvPr id="124" name="Picture 1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1577" y="445591"/>
                <a:ext cx="937617" cy="9376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grpSp>
            <p:nvGrpSpPr>
              <p:cNvPr id="125" name="Group 124"/>
              <p:cNvGrpSpPr/>
              <p:nvPr/>
            </p:nvGrpSpPr>
            <p:grpSpPr>
              <a:xfrm>
                <a:off x="755135" y="449044"/>
                <a:ext cx="464452" cy="261610"/>
                <a:chOff x="1135749" y="250195"/>
                <a:chExt cx="464452" cy="261610"/>
              </a:xfrm>
            </p:grpSpPr>
            <p:sp>
              <p:nvSpPr>
                <p:cNvPr id="126" name="Rounded Rectangle 125"/>
                <p:cNvSpPr/>
                <p:nvPr/>
              </p:nvSpPr>
              <p:spPr>
                <a:xfrm>
                  <a:off x="1170350" y="304800"/>
                  <a:ext cx="429850" cy="1524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135749" y="250195"/>
                  <a:ext cx="464452" cy="261610"/>
                </a:xfrm>
                <a:prstGeom prst="rect">
                  <a:avLst/>
                </a:prstGeom>
                <a:noFill/>
              </p:spPr>
              <p:txBody>
                <a:bodyPr wrap="square" rtlCol="0">
                  <a:spAutoFit/>
                </a:bodyPr>
                <a:lstStyle/>
                <a:p>
                  <a:r>
                    <a:rPr lang="en-US" sz="1050" b="1" dirty="0" smtClean="0">
                      <a:solidFill>
                        <a:schemeClr val="bg1"/>
                      </a:solidFill>
                      <a:latin typeface="Calibri" panose="020F0502020204030204" pitchFamily="34" charset="0"/>
                      <a:cs typeface="Calibri" panose="020F0502020204030204" pitchFamily="34" charset="0"/>
                    </a:rPr>
                    <a:t>PDF</a:t>
                  </a:r>
                  <a:endParaRPr lang="en-US" sz="1050" b="1" dirty="0">
                    <a:solidFill>
                      <a:schemeClr val="bg1"/>
                    </a:solidFill>
                    <a:latin typeface="Calibri" panose="020F0502020204030204" pitchFamily="34" charset="0"/>
                    <a:cs typeface="Calibri" panose="020F0502020204030204" pitchFamily="34" charset="0"/>
                  </a:endParaRPr>
                </a:p>
              </p:txBody>
            </p:sp>
          </p:grpSp>
        </p:grpSp>
        <p:sp>
          <p:nvSpPr>
            <p:cNvPr id="123" name="Rectangle 14"/>
            <p:cNvSpPr>
              <a:spLocks/>
            </p:cNvSpPr>
            <p:nvPr/>
          </p:nvSpPr>
          <p:spPr bwMode="auto">
            <a:xfrm>
              <a:off x="1478127" y="2733531"/>
              <a:ext cx="685800" cy="263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pPr algn="ctr"/>
              <a:r>
                <a:rPr lang="en-US" altLang="en-US" sz="1100" b="1" dirty="0" smtClean="0">
                  <a:solidFill>
                    <a:srgbClr val="FF0000"/>
                  </a:solidFill>
                  <a:latin typeface="Gill Sans" charset="0"/>
                  <a:ea typeface="Gill Sans" charset="0"/>
                  <a:cs typeface="Gill Sans" charset="0"/>
                  <a:sym typeface="Gill Sans" charset="0"/>
                </a:rPr>
                <a:t>Proposed Budget</a:t>
              </a:r>
            </a:p>
            <a:p>
              <a:pPr algn="ctr"/>
              <a:r>
                <a:rPr lang="en-US" altLang="en-US" sz="800" b="1" dirty="0" smtClean="0">
                  <a:solidFill>
                    <a:srgbClr val="FF0000"/>
                  </a:solidFill>
                  <a:latin typeface="Gill Sans" charset="0"/>
                  <a:ea typeface="Gill Sans" charset="0"/>
                  <a:cs typeface="Gill Sans" charset="0"/>
                  <a:sym typeface="Gill Sans" charset="0"/>
                </a:rPr>
                <a:t>MS-636</a:t>
              </a:r>
              <a:endParaRPr lang="en-US" altLang="en-US" sz="800" b="1" dirty="0">
                <a:solidFill>
                  <a:srgbClr val="FF0000"/>
                </a:solidFill>
                <a:latin typeface="Gill Sans" charset="0"/>
                <a:ea typeface="Gill Sans" charset="0"/>
                <a:cs typeface="Gill Sans" charset="0"/>
                <a:sym typeface="Gill Sans" charset="0"/>
              </a:endParaRPr>
            </a:p>
            <a:p>
              <a:pPr algn="ctr"/>
              <a:r>
                <a:rPr lang="en-US" altLang="en-US" sz="800" b="1" dirty="0" smtClean="0">
                  <a:solidFill>
                    <a:srgbClr val="FF0000"/>
                  </a:solidFill>
                  <a:latin typeface="Gill Sans" charset="0"/>
                  <a:ea typeface="Gill Sans" charset="0"/>
                  <a:cs typeface="Gill Sans" charset="0"/>
                  <a:sym typeface="Gill Sans" charset="0"/>
                </a:rPr>
                <a:t>MS-6c</a:t>
              </a:r>
              <a:endParaRPr lang="en-US" altLang="en-US" sz="800" b="1" dirty="0">
                <a:solidFill>
                  <a:srgbClr val="FF0000"/>
                </a:solidFill>
                <a:latin typeface="Gill Sans" charset="0"/>
                <a:ea typeface="Gill Sans" charset="0"/>
                <a:cs typeface="Gill Sans" charset="0"/>
                <a:sym typeface="Gill Sans" charset="0"/>
              </a:endParaRPr>
            </a:p>
            <a:p>
              <a:pPr algn="ctr"/>
              <a:r>
                <a:rPr lang="en-US" altLang="en-US" sz="800" b="1" dirty="0" smtClean="0">
                  <a:solidFill>
                    <a:srgbClr val="FF0000"/>
                  </a:solidFill>
                  <a:latin typeface="Gill Sans" charset="0"/>
                  <a:ea typeface="Gill Sans" charset="0"/>
                  <a:cs typeface="Gill Sans" charset="0"/>
                  <a:sym typeface="Gill Sans" charset="0"/>
                </a:rPr>
                <a:t>MS-737</a:t>
              </a:r>
              <a:endParaRPr lang="en-US" altLang="en-US" sz="800" b="1" dirty="0">
                <a:solidFill>
                  <a:srgbClr val="FF0000"/>
                </a:solidFill>
                <a:latin typeface="Gill Sans" charset="0"/>
                <a:ea typeface="Gill Sans" charset="0"/>
                <a:cs typeface="Gill Sans" charset="0"/>
                <a:sym typeface="Gill Sans" charset="0"/>
              </a:endParaRPr>
            </a:p>
          </p:txBody>
        </p:sp>
      </p:grpSp>
      <p:sp>
        <p:nvSpPr>
          <p:cNvPr id="5" name="Title 4"/>
          <p:cNvSpPr>
            <a:spLocks noGrp="1"/>
          </p:cNvSpPr>
          <p:nvPr>
            <p:ph type="title"/>
          </p:nvPr>
        </p:nvSpPr>
        <p:spPr/>
        <p:txBody>
          <a:bodyPr/>
          <a:lstStyle/>
          <a:p>
            <a:r>
              <a:rPr lang="en-US" dirty="0" smtClean="0"/>
              <a:t>Data Migration</a:t>
            </a:r>
            <a:endParaRPr lang="en-US" dirty="0"/>
          </a:p>
        </p:txBody>
      </p:sp>
      <p:sp>
        <p:nvSpPr>
          <p:cNvPr id="6" name="Content Placeholder 5"/>
          <p:cNvSpPr>
            <a:spLocks noGrp="1"/>
          </p:cNvSpPr>
          <p:nvPr>
            <p:ph idx="1"/>
          </p:nvPr>
        </p:nvSpPr>
        <p:spPr/>
        <p:txBody>
          <a:bodyPr/>
          <a:lstStyle/>
          <a:p>
            <a:r>
              <a:rPr lang="en-US" dirty="0" smtClean="0"/>
              <a:t>Bring warrants forward from previous year</a:t>
            </a:r>
            <a:endParaRPr lang="en-US" dirty="0"/>
          </a:p>
        </p:txBody>
      </p:sp>
    </p:spTree>
    <p:extLst>
      <p:ext uri="{BB962C8B-B14F-4D97-AF65-F5344CB8AC3E}">
        <p14:creationId xmlns:p14="http://schemas.microsoft.com/office/powerpoint/2010/main" xmlns="" val="38131168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22222E-6 2.63937E-6 L 0.50555 -0.00602 " pathEditMode="relative" rAng="0" ptsTypes="AA">
                                      <p:cBhvr>
                                        <p:cTn id="6" dur="2000" fill="hold"/>
                                        <p:tgtEl>
                                          <p:spTgt spid="50"/>
                                        </p:tgtEl>
                                        <p:attrNameLst>
                                          <p:attrName>ppt_x</p:attrName>
                                          <p:attrName>ppt_y</p:attrName>
                                        </p:attrNameLst>
                                      </p:cBhvr>
                                      <p:rCtr x="25278" y="-301"/>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01"/>
                                        </p:tgtEl>
                                        <p:attrNameLst>
                                          <p:attrName>style.visibility</p:attrName>
                                        </p:attrNameLst>
                                      </p:cBhvr>
                                      <p:to>
                                        <p:strVal val="visible"/>
                                      </p:to>
                                    </p:set>
                                    <p:animEffect transition="in" filter="wipe(left)">
                                      <p:cBhvr>
                                        <p:cTn id="11" dur="500"/>
                                        <p:tgtEl>
                                          <p:spTgt spid="10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1"/>
                                        </p:tgtEl>
                                        <p:attrNameLst>
                                          <p:attrName>style.visibility</p:attrName>
                                        </p:attrNameLst>
                                      </p:cBhvr>
                                      <p:to>
                                        <p:strVal val="visible"/>
                                      </p:to>
                                    </p:set>
                                    <p:animEffect transition="in" filter="fade">
                                      <p:cBhvr>
                                        <p:cTn id="16"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81328"/>
            <a:ext cx="4114800" cy="4525963"/>
          </a:xfrm>
        </p:spPr>
        <p:txBody>
          <a:bodyPr>
            <a:normAutofit/>
          </a:bodyPr>
          <a:lstStyle/>
          <a:p>
            <a:r>
              <a:rPr lang="en-US" dirty="0" smtClean="0"/>
              <a:t>DRA Website</a:t>
            </a:r>
          </a:p>
          <a:p>
            <a:r>
              <a:rPr lang="en-US" dirty="0" smtClean="0"/>
              <a:t>T</a:t>
            </a:r>
            <a:r>
              <a:rPr lang="en-US" baseline="30000" dirty="0" smtClean="0"/>
              <a:t>2</a:t>
            </a:r>
            <a:r>
              <a:rPr lang="en-US" dirty="0" smtClean="0"/>
              <a:t> Website</a:t>
            </a:r>
          </a:p>
          <a:p>
            <a:r>
              <a:rPr lang="en-US" dirty="0" smtClean="0"/>
              <a:t>YouTube video series</a:t>
            </a:r>
          </a:p>
          <a:p>
            <a:r>
              <a:rPr lang="en-US" dirty="0" smtClean="0"/>
              <a:t>Municipal advisor</a:t>
            </a:r>
          </a:p>
          <a:p>
            <a:r>
              <a:rPr lang="en-US" dirty="0" smtClean="0"/>
              <a:t>T</a:t>
            </a:r>
            <a:r>
              <a:rPr lang="en-US" baseline="30000" dirty="0" smtClean="0"/>
              <a:t>2</a:t>
            </a:r>
            <a:r>
              <a:rPr lang="en-US" dirty="0" smtClean="0"/>
              <a:t> staff</a:t>
            </a:r>
          </a:p>
          <a:p>
            <a:pPr lvl="1"/>
            <a:endParaRPr lang="en-US" dirty="0" smtClean="0"/>
          </a:p>
        </p:txBody>
      </p:sp>
      <p:sp>
        <p:nvSpPr>
          <p:cNvPr id="2" name="Title 1"/>
          <p:cNvSpPr>
            <a:spLocks noGrp="1"/>
          </p:cNvSpPr>
          <p:nvPr>
            <p:ph type="title"/>
          </p:nvPr>
        </p:nvSpPr>
        <p:spPr/>
        <p:txBody>
          <a:bodyPr/>
          <a:lstStyle/>
          <a:p>
            <a:r>
              <a:rPr lang="en-US" dirty="0" smtClean="0"/>
              <a:t>Resources</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8200" y="609600"/>
            <a:ext cx="4209824" cy="52498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62400" y="3844132"/>
            <a:ext cx="3604681" cy="25608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61DA54A5-852F-41F2-A0AB-C229DA204EF1}" type="slidenum">
              <a:rPr lang="en-US" smtClean="0"/>
              <a:pPr/>
              <a:t>37</a:t>
            </a:fld>
            <a:endParaRPr lang="en-US" dirty="0"/>
          </a:p>
        </p:txBody>
      </p:sp>
    </p:spTree>
    <p:extLst>
      <p:ext uri="{BB962C8B-B14F-4D97-AF65-F5344CB8AC3E}">
        <p14:creationId xmlns:p14="http://schemas.microsoft.com/office/powerpoint/2010/main" xmlns="" val="36216964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6477000" cy="4525963"/>
          </a:xfrm>
        </p:spPr>
        <p:txBody>
          <a:bodyPr/>
          <a:lstStyle/>
          <a:p>
            <a:r>
              <a:rPr lang="en-US" dirty="0" smtClean="0"/>
              <a:t>Revised Estimated Revenues &amp; Tax Rates</a:t>
            </a:r>
          </a:p>
          <a:p>
            <a:pPr lvl="1"/>
            <a:r>
              <a:rPr lang="en-US" dirty="0" smtClean="0"/>
              <a:t>Combined training</a:t>
            </a:r>
          </a:p>
          <a:p>
            <a:pPr lvl="1"/>
            <a:r>
              <a:rPr lang="en-US" dirty="0" smtClean="0"/>
              <a:t>Early August through early October</a:t>
            </a:r>
          </a:p>
          <a:p>
            <a:pPr lvl="1"/>
            <a:r>
              <a:rPr lang="en-US" dirty="0" smtClean="0"/>
              <a:t>Web and classroom sessions</a:t>
            </a:r>
          </a:p>
          <a:p>
            <a:pPr lvl="1"/>
            <a:r>
              <a:rPr lang="en-US" dirty="0" smtClean="0"/>
              <a:t>Sign </a:t>
            </a:r>
            <a:r>
              <a:rPr lang="en-US" smtClean="0"/>
              <a:t>up online</a:t>
            </a:r>
            <a:endParaRPr lang="en-US" dirty="0"/>
          </a:p>
        </p:txBody>
      </p:sp>
      <p:sp>
        <p:nvSpPr>
          <p:cNvPr id="3" name="Slide Number Placeholder 2"/>
          <p:cNvSpPr>
            <a:spLocks noGrp="1"/>
          </p:cNvSpPr>
          <p:nvPr>
            <p:ph type="sldNum" sz="quarter" idx="12"/>
          </p:nvPr>
        </p:nvSpPr>
        <p:spPr/>
        <p:txBody>
          <a:bodyPr/>
          <a:lstStyle/>
          <a:p>
            <a:fld id="{61DA54A5-852F-41F2-A0AB-C229DA204EF1}" type="slidenum">
              <a:rPr lang="en-US" smtClean="0"/>
              <a:pPr/>
              <a:t>38</a:t>
            </a:fld>
            <a:endParaRPr lang="en-US" dirty="0"/>
          </a:p>
        </p:txBody>
      </p:sp>
      <p:sp>
        <p:nvSpPr>
          <p:cNvPr id="4" name="Title 3"/>
          <p:cNvSpPr>
            <a:spLocks noGrp="1"/>
          </p:cNvSpPr>
          <p:nvPr>
            <p:ph type="title"/>
          </p:nvPr>
        </p:nvSpPr>
        <p:spPr/>
        <p:txBody>
          <a:bodyPr/>
          <a:lstStyle/>
          <a:p>
            <a:r>
              <a:rPr lang="en-US" dirty="0" smtClean="0"/>
              <a:t>Training</a:t>
            </a:r>
            <a:endParaRPr lang="en-US" dirty="0"/>
          </a:p>
        </p:txBody>
      </p:sp>
    </p:spTree>
    <p:extLst>
      <p:ext uri="{BB962C8B-B14F-4D97-AF65-F5344CB8AC3E}">
        <p14:creationId xmlns:p14="http://schemas.microsoft.com/office/powerpoint/2010/main" xmlns="" val="20338869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9144000" cy="3276600"/>
          </a:xfrm>
        </p:spPr>
        <p:txBody>
          <a:bodyPr>
            <a:normAutofit/>
          </a:bodyPr>
          <a:lstStyle/>
          <a:p>
            <a:pPr algn="ctr"/>
            <a:r>
              <a:rPr lang="en-US" sz="6000" dirty="0" smtClean="0"/>
              <a:t>Questions?</a:t>
            </a:r>
            <a:endParaRPr lang="en-US" sz="199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5012724"/>
            <a:ext cx="1905000" cy="1905000"/>
          </a:xfrm>
          <a:prstGeom prst="rect">
            <a:avLst/>
          </a:prstGeom>
        </p:spPr>
      </p:pic>
      <p:sp>
        <p:nvSpPr>
          <p:cNvPr id="3" name="Slide Number Placeholder 2"/>
          <p:cNvSpPr>
            <a:spLocks noGrp="1"/>
          </p:cNvSpPr>
          <p:nvPr>
            <p:ph type="sldNum" sz="quarter" idx="12"/>
          </p:nvPr>
        </p:nvSpPr>
        <p:spPr/>
        <p:txBody>
          <a:bodyPr/>
          <a:lstStyle/>
          <a:p>
            <a:fld id="{61DA54A5-852F-41F2-A0AB-C229DA204EF1}" type="slidenum">
              <a:rPr lang="en-US" smtClean="0"/>
              <a:pPr/>
              <a:t>39</a:t>
            </a:fld>
            <a:endParaRPr lang="en-US" dirty="0"/>
          </a:p>
        </p:txBody>
      </p:sp>
    </p:spTree>
    <p:extLst>
      <p:ext uri="{BB962C8B-B14F-4D97-AF65-F5344CB8AC3E}">
        <p14:creationId xmlns:p14="http://schemas.microsoft.com/office/powerpoint/2010/main" xmlns="" val="8469574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Launched on 11/17/2014</a:t>
            </a:r>
          </a:p>
          <a:p>
            <a:r>
              <a:rPr lang="en-US" dirty="0" smtClean="0"/>
              <a:t> </a:t>
            </a:r>
            <a:r>
              <a:rPr lang="en-US" dirty="0"/>
              <a:t>Usage </a:t>
            </a:r>
          </a:p>
          <a:p>
            <a:pPr lvl="1"/>
            <a:r>
              <a:rPr lang="en-US" dirty="0" smtClean="0"/>
              <a:t>Users</a:t>
            </a:r>
            <a:r>
              <a:rPr lang="en-US" dirty="0"/>
              <a:t>: </a:t>
            </a:r>
            <a:r>
              <a:rPr lang="en-US" dirty="0" smtClean="0"/>
              <a:t>753</a:t>
            </a:r>
            <a:endParaRPr lang="en-US" dirty="0"/>
          </a:p>
          <a:p>
            <a:pPr lvl="1"/>
            <a:r>
              <a:rPr lang="en-US" dirty="0"/>
              <a:t>Warrants Drafted: </a:t>
            </a:r>
            <a:r>
              <a:rPr lang="en-US" dirty="0" smtClean="0"/>
              <a:t>5,847</a:t>
            </a:r>
          </a:p>
          <a:p>
            <a:pPr lvl="1"/>
            <a:r>
              <a:rPr lang="en-US" dirty="0" smtClean="0"/>
              <a:t>Number of pre-reviews: 414</a:t>
            </a:r>
          </a:p>
          <a:p>
            <a:pPr lvl="1"/>
            <a:r>
              <a:rPr lang="en-US" dirty="0" smtClean="0"/>
              <a:t>Number of completed appropriations: 319</a:t>
            </a:r>
          </a:p>
          <a:p>
            <a:pPr lvl="1"/>
            <a:endParaRPr lang="en-US" dirty="0"/>
          </a:p>
          <a:p>
            <a:r>
              <a:rPr lang="en-US" dirty="0" smtClean="0"/>
              <a:t>Municipal cooperation and patience vital to process</a:t>
            </a:r>
            <a:endParaRPr lang="en-US" dirty="0"/>
          </a:p>
        </p:txBody>
      </p:sp>
      <p:sp>
        <p:nvSpPr>
          <p:cNvPr id="3" name="Title 2"/>
          <p:cNvSpPr>
            <a:spLocks noGrp="1"/>
          </p:cNvSpPr>
          <p:nvPr>
            <p:ph type="title"/>
          </p:nvPr>
        </p:nvSpPr>
        <p:spPr/>
        <p:txBody>
          <a:bodyPr/>
          <a:lstStyle/>
          <a:p>
            <a:r>
              <a:rPr lang="en-US" dirty="0" smtClean="0"/>
              <a:t>Tax Rate Setting Portal</a:t>
            </a:r>
            <a:endParaRPr lang="en-US" dirty="0"/>
          </a:p>
        </p:txBody>
      </p:sp>
      <p:sp>
        <p:nvSpPr>
          <p:cNvPr id="4" name="Slide Number Placeholder 3"/>
          <p:cNvSpPr>
            <a:spLocks noGrp="1"/>
          </p:cNvSpPr>
          <p:nvPr>
            <p:ph type="sldNum" sz="quarter" idx="12"/>
          </p:nvPr>
        </p:nvSpPr>
        <p:spPr/>
        <p:txBody>
          <a:bodyPr/>
          <a:lstStyle/>
          <a:p>
            <a:fld id="{61DA54A5-852F-41F2-A0AB-C229DA204EF1}" type="slidenum">
              <a:rPr lang="en-US" smtClean="0"/>
              <a:pPr/>
              <a:t>4</a:t>
            </a:fld>
            <a:endParaRPr lang="en-US" dirty="0"/>
          </a:p>
        </p:txBody>
      </p:sp>
    </p:spTree>
    <p:extLst>
      <p:ext uri="{BB962C8B-B14F-4D97-AF65-F5344CB8AC3E}">
        <p14:creationId xmlns:p14="http://schemas.microsoft.com/office/powerpoint/2010/main" xmlns="" val="25982251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More efficiently and effectively manage the tax rate setting process for municipalities and DRA</a:t>
            </a:r>
          </a:p>
          <a:p>
            <a:pPr lvl="1"/>
            <a:r>
              <a:rPr lang="en-US" dirty="0" smtClean="0"/>
              <a:t>Electronic filing</a:t>
            </a:r>
          </a:p>
          <a:p>
            <a:pPr lvl="1"/>
            <a:r>
              <a:rPr lang="en-US" dirty="0" smtClean="0"/>
              <a:t>Data work flows</a:t>
            </a:r>
          </a:p>
          <a:p>
            <a:pPr lvl="1"/>
            <a:r>
              <a:rPr lang="en-US" dirty="0" smtClean="0"/>
              <a:t>Data repository</a:t>
            </a:r>
          </a:p>
          <a:p>
            <a:pPr lvl="1"/>
            <a:r>
              <a:rPr lang="en-US" dirty="0" smtClean="0"/>
              <a:t>Extensive reporting/data exports </a:t>
            </a:r>
          </a:p>
          <a:p>
            <a:pPr lvl="1"/>
            <a:r>
              <a:rPr lang="en-US" dirty="0" smtClean="0"/>
              <a:t>Fully transparent tax rate calculator</a:t>
            </a:r>
          </a:p>
          <a:p>
            <a:r>
              <a:rPr lang="en-US" dirty="0" smtClean="0"/>
              <a:t>Improve advisor’s ability to provide technical assistance</a:t>
            </a:r>
          </a:p>
          <a:p>
            <a:pPr marL="109728" indent="0">
              <a:buNone/>
            </a:pPr>
            <a:endParaRPr lang="en-US" dirty="0"/>
          </a:p>
        </p:txBody>
      </p:sp>
      <p:sp>
        <p:nvSpPr>
          <p:cNvPr id="3" name="Title 2"/>
          <p:cNvSpPr>
            <a:spLocks noGrp="1"/>
          </p:cNvSpPr>
          <p:nvPr>
            <p:ph type="title"/>
          </p:nvPr>
        </p:nvSpPr>
        <p:spPr/>
        <p:txBody>
          <a:bodyPr/>
          <a:lstStyle/>
          <a:p>
            <a:r>
              <a:rPr lang="en-US" dirty="0"/>
              <a:t>Tax Rate Setting </a:t>
            </a:r>
            <a:r>
              <a:rPr lang="en-US" dirty="0" smtClean="0"/>
              <a:t>Portal Goals</a:t>
            </a:r>
            <a:endParaRPr lang="en-US" dirty="0"/>
          </a:p>
        </p:txBody>
      </p:sp>
      <p:sp>
        <p:nvSpPr>
          <p:cNvPr id="4" name="Slide Number Placeholder 3"/>
          <p:cNvSpPr>
            <a:spLocks noGrp="1"/>
          </p:cNvSpPr>
          <p:nvPr>
            <p:ph type="sldNum" sz="quarter" idx="12"/>
          </p:nvPr>
        </p:nvSpPr>
        <p:spPr/>
        <p:txBody>
          <a:bodyPr/>
          <a:lstStyle/>
          <a:p>
            <a:fld id="{61DA54A5-852F-41F2-A0AB-C229DA204EF1}" type="slidenum">
              <a:rPr lang="en-US" smtClean="0"/>
              <a:pPr/>
              <a:t>5</a:t>
            </a:fld>
            <a:endParaRPr lang="en-US" dirty="0"/>
          </a:p>
        </p:txBody>
      </p:sp>
    </p:spTree>
    <p:extLst>
      <p:ext uri="{BB962C8B-B14F-4D97-AF65-F5344CB8AC3E}">
        <p14:creationId xmlns:p14="http://schemas.microsoft.com/office/powerpoint/2010/main" xmlns="" val="15015251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a:xfrm>
            <a:off x="-381000" y="2018773"/>
            <a:ext cx="6373365" cy="5448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ounded Rectangle 100"/>
          <p:cNvSpPr/>
          <p:nvPr/>
        </p:nvSpPr>
        <p:spPr>
          <a:xfrm>
            <a:off x="304800" y="976410"/>
            <a:ext cx="8382000" cy="5729190"/>
          </a:xfrm>
          <a:prstGeom prst="roundRect">
            <a:avLst/>
          </a:prstGeom>
          <a:gradFill>
            <a:gsLst>
              <a:gs pos="0">
                <a:srgbClr val="FFFFFF">
                  <a:alpha val="0"/>
                </a:srgbClr>
              </a:gs>
              <a:gs pos="7001">
                <a:srgbClr val="E6E6E6"/>
              </a:gs>
              <a:gs pos="32001">
                <a:srgbClr val="7D8496">
                  <a:alpha val="22000"/>
                </a:srgbClr>
              </a:gs>
              <a:gs pos="47000">
                <a:srgbClr val="E6E6E6"/>
              </a:gs>
              <a:gs pos="85001">
                <a:srgbClr val="7D8496">
                  <a:alpha val="30000"/>
                </a:srgbClr>
              </a:gs>
              <a:gs pos="100000">
                <a:srgbClr val="E6E6E6"/>
              </a:gs>
            </a:gsLst>
            <a:lin ang="5400000" scaled="0"/>
          </a:gra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p:nvGrpSpPr>
        <p:grpSpPr>
          <a:xfrm>
            <a:off x="5041526" y="1884515"/>
            <a:ext cx="964059" cy="937617"/>
            <a:chOff x="1320445" y="2310438"/>
            <a:chExt cx="964059" cy="937617"/>
          </a:xfrm>
        </p:grpSpPr>
        <p:grpSp>
          <p:nvGrpSpPr>
            <p:cNvPr id="46" name="Group 45"/>
            <p:cNvGrpSpPr/>
            <p:nvPr/>
          </p:nvGrpSpPr>
          <p:grpSpPr>
            <a:xfrm>
              <a:off x="1320445" y="2310438"/>
              <a:ext cx="964059" cy="937617"/>
              <a:chOff x="755135" y="445591"/>
              <a:chExt cx="964059" cy="937617"/>
            </a:xfrm>
          </p:grpSpPr>
          <p:pic>
            <p:nvPicPr>
              <p:cNvPr id="48" name="Picture 1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1577" y="445591"/>
                <a:ext cx="937617" cy="9376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grpSp>
            <p:nvGrpSpPr>
              <p:cNvPr id="49" name="Group 48"/>
              <p:cNvGrpSpPr/>
              <p:nvPr/>
            </p:nvGrpSpPr>
            <p:grpSpPr>
              <a:xfrm>
                <a:off x="755135" y="449044"/>
                <a:ext cx="464452" cy="261610"/>
                <a:chOff x="1135749" y="250195"/>
                <a:chExt cx="464452" cy="261610"/>
              </a:xfrm>
            </p:grpSpPr>
            <p:sp>
              <p:nvSpPr>
                <p:cNvPr id="50" name="Rounded Rectangle 49"/>
                <p:cNvSpPr/>
                <p:nvPr/>
              </p:nvSpPr>
              <p:spPr>
                <a:xfrm>
                  <a:off x="1170350" y="304800"/>
                  <a:ext cx="429850" cy="1524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p:cNvSpPr txBox="1"/>
                <p:nvPr/>
              </p:nvSpPr>
              <p:spPr>
                <a:xfrm>
                  <a:off x="1135749" y="250195"/>
                  <a:ext cx="464452" cy="261610"/>
                </a:xfrm>
                <a:prstGeom prst="rect">
                  <a:avLst/>
                </a:prstGeom>
                <a:noFill/>
              </p:spPr>
              <p:txBody>
                <a:bodyPr wrap="square" rtlCol="0">
                  <a:spAutoFit/>
                </a:bodyPr>
                <a:lstStyle/>
                <a:p>
                  <a:r>
                    <a:rPr lang="en-US" sz="1050" b="1" dirty="0" smtClean="0">
                      <a:solidFill>
                        <a:schemeClr val="bg1"/>
                      </a:solidFill>
                      <a:latin typeface="Calibri" panose="020F0502020204030204" pitchFamily="34" charset="0"/>
                      <a:cs typeface="Calibri" panose="020F0502020204030204" pitchFamily="34" charset="0"/>
                    </a:rPr>
                    <a:t>PDF</a:t>
                  </a:r>
                  <a:endParaRPr lang="en-US" sz="1050" b="1" dirty="0">
                    <a:solidFill>
                      <a:schemeClr val="bg1"/>
                    </a:solidFill>
                    <a:latin typeface="Calibri" panose="020F0502020204030204" pitchFamily="34" charset="0"/>
                    <a:cs typeface="Calibri" panose="020F0502020204030204" pitchFamily="34" charset="0"/>
                  </a:endParaRPr>
                </a:p>
              </p:txBody>
            </p:sp>
          </p:grpSp>
        </p:grpSp>
        <p:sp>
          <p:nvSpPr>
            <p:cNvPr id="47" name="Rectangle 14"/>
            <p:cNvSpPr>
              <a:spLocks/>
            </p:cNvSpPr>
            <p:nvPr/>
          </p:nvSpPr>
          <p:spPr bwMode="auto">
            <a:xfrm>
              <a:off x="1543897" y="2647533"/>
              <a:ext cx="543595" cy="263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pPr algn="ctr"/>
              <a:r>
                <a:rPr lang="en-US" altLang="en-US" sz="1300" b="1" dirty="0">
                  <a:solidFill>
                    <a:srgbClr val="FF0000"/>
                  </a:solidFill>
                  <a:latin typeface="Gill Sans" charset="0"/>
                  <a:ea typeface="Gill Sans" charset="0"/>
                  <a:cs typeface="Gill Sans" charset="0"/>
                  <a:sym typeface="Gill Sans" charset="0"/>
                </a:rPr>
                <a:t>MS-1</a:t>
              </a:r>
            </a:p>
          </p:txBody>
        </p:sp>
      </p:grpSp>
      <p:grpSp>
        <p:nvGrpSpPr>
          <p:cNvPr id="14" name="Group 13"/>
          <p:cNvGrpSpPr/>
          <p:nvPr/>
        </p:nvGrpSpPr>
        <p:grpSpPr>
          <a:xfrm>
            <a:off x="4038600" y="2872934"/>
            <a:ext cx="964059" cy="937617"/>
            <a:chOff x="1320445" y="2310438"/>
            <a:chExt cx="964059" cy="937617"/>
          </a:xfrm>
        </p:grpSpPr>
        <p:grpSp>
          <p:nvGrpSpPr>
            <p:cNvPr id="22" name="Group 21"/>
            <p:cNvGrpSpPr/>
            <p:nvPr/>
          </p:nvGrpSpPr>
          <p:grpSpPr>
            <a:xfrm>
              <a:off x="1320445" y="2310438"/>
              <a:ext cx="964059" cy="937617"/>
              <a:chOff x="755135" y="445591"/>
              <a:chExt cx="964059" cy="937617"/>
            </a:xfrm>
          </p:grpSpPr>
          <p:pic>
            <p:nvPicPr>
              <p:cNvPr id="24" name="Picture 1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1577" y="445591"/>
                <a:ext cx="937617" cy="9376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grpSp>
            <p:nvGrpSpPr>
              <p:cNvPr id="25" name="Group 24"/>
              <p:cNvGrpSpPr/>
              <p:nvPr/>
            </p:nvGrpSpPr>
            <p:grpSpPr>
              <a:xfrm>
                <a:off x="755135" y="449044"/>
                <a:ext cx="464452" cy="261610"/>
                <a:chOff x="1135749" y="250195"/>
                <a:chExt cx="464452" cy="261610"/>
              </a:xfrm>
            </p:grpSpPr>
            <p:sp>
              <p:nvSpPr>
                <p:cNvPr id="26" name="Rounded Rectangle 25"/>
                <p:cNvSpPr/>
                <p:nvPr/>
              </p:nvSpPr>
              <p:spPr>
                <a:xfrm>
                  <a:off x="1170350" y="304800"/>
                  <a:ext cx="429850" cy="1524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1135749" y="250195"/>
                  <a:ext cx="464452" cy="261610"/>
                </a:xfrm>
                <a:prstGeom prst="rect">
                  <a:avLst/>
                </a:prstGeom>
                <a:noFill/>
              </p:spPr>
              <p:txBody>
                <a:bodyPr wrap="square" rtlCol="0">
                  <a:spAutoFit/>
                </a:bodyPr>
                <a:lstStyle/>
                <a:p>
                  <a:r>
                    <a:rPr lang="en-US" sz="1050" b="1" dirty="0" smtClean="0">
                      <a:solidFill>
                        <a:schemeClr val="bg1"/>
                      </a:solidFill>
                      <a:latin typeface="Calibri" panose="020F0502020204030204" pitchFamily="34" charset="0"/>
                      <a:cs typeface="Calibri" panose="020F0502020204030204" pitchFamily="34" charset="0"/>
                    </a:rPr>
                    <a:t>PDF</a:t>
                  </a:r>
                  <a:endParaRPr lang="en-US" sz="1050" b="1" dirty="0">
                    <a:solidFill>
                      <a:schemeClr val="bg1"/>
                    </a:solidFill>
                    <a:latin typeface="Calibri" panose="020F0502020204030204" pitchFamily="34" charset="0"/>
                    <a:cs typeface="Calibri" panose="020F0502020204030204" pitchFamily="34" charset="0"/>
                  </a:endParaRPr>
                </a:p>
              </p:txBody>
            </p:sp>
          </p:grpSp>
        </p:grpSp>
        <p:sp>
          <p:nvSpPr>
            <p:cNvPr id="23" name="Rectangle 14"/>
            <p:cNvSpPr>
              <a:spLocks/>
            </p:cNvSpPr>
            <p:nvPr/>
          </p:nvSpPr>
          <p:spPr bwMode="auto">
            <a:xfrm>
              <a:off x="1478127" y="2647533"/>
              <a:ext cx="685800" cy="263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pPr algn="ctr"/>
              <a:r>
                <a:rPr lang="en-US" altLang="en-US" sz="1300" b="1" dirty="0" smtClean="0">
                  <a:solidFill>
                    <a:srgbClr val="FF0000"/>
                  </a:solidFill>
                  <a:latin typeface="Gill Sans" charset="0"/>
                  <a:ea typeface="Gill Sans" charset="0"/>
                  <a:cs typeface="Gill Sans" charset="0"/>
                  <a:sym typeface="Gill Sans" charset="0"/>
                </a:rPr>
                <a:t>MS-232</a:t>
              </a:r>
              <a:endParaRPr lang="en-US" altLang="en-US" sz="1300" b="1" dirty="0">
                <a:solidFill>
                  <a:srgbClr val="FF0000"/>
                </a:solidFill>
                <a:latin typeface="Gill Sans" charset="0"/>
                <a:ea typeface="Gill Sans" charset="0"/>
                <a:cs typeface="Gill Sans" charset="0"/>
                <a:sym typeface="Gill Sans" charset="0"/>
              </a:endParaRPr>
            </a:p>
          </p:txBody>
        </p:sp>
      </p:grpSp>
      <p:grpSp>
        <p:nvGrpSpPr>
          <p:cNvPr id="75" name="Group 74"/>
          <p:cNvGrpSpPr/>
          <p:nvPr/>
        </p:nvGrpSpPr>
        <p:grpSpPr>
          <a:xfrm>
            <a:off x="6808341" y="3438210"/>
            <a:ext cx="964059" cy="937617"/>
            <a:chOff x="1320445" y="2310438"/>
            <a:chExt cx="964059" cy="937617"/>
          </a:xfrm>
        </p:grpSpPr>
        <p:grpSp>
          <p:nvGrpSpPr>
            <p:cNvPr id="76" name="Group 75"/>
            <p:cNvGrpSpPr/>
            <p:nvPr/>
          </p:nvGrpSpPr>
          <p:grpSpPr>
            <a:xfrm>
              <a:off x="1320445" y="2310438"/>
              <a:ext cx="964059" cy="937617"/>
              <a:chOff x="755135" y="445591"/>
              <a:chExt cx="964059" cy="937617"/>
            </a:xfrm>
          </p:grpSpPr>
          <p:pic>
            <p:nvPicPr>
              <p:cNvPr id="78" name="Picture 1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1577" y="445591"/>
                <a:ext cx="937617" cy="9376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grpSp>
            <p:nvGrpSpPr>
              <p:cNvPr id="79" name="Group 78"/>
              <p:cNvGrpSpPr/>
              <p:nvPr/>
            </p:nvGrpSpPr>
            <p:grpSpPr>
              <a:xfrm>
                <a:off x="755135" y="449044"/>
                <a:ext cx="464452" cy="261610"/>
                <a:chOff x="1135749" y="250195"/>
                <a:chExt cx="464452" cy="261610"/>
              </a:xfrm>
            </p:grpSpPr>
            <p:sp>
              <p:nvSpPr>
                <p:cNvPr id="80" name="Rounded Rectangle 79"/>
                <p:cNvSpPr/>
                <p:nvPr/>
              </p:nvSpPr>
              <p:spPr>
                <a:xfrm>
                  <a:off x="1170350" y="304800"/>
                  <a:ext cx="429850" cy="1524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p:cNvSpPr txBox="1"/>
                <p:nvPr/>
              </p:nvSpPr>
              <p:spPr>
                <a:xfrm>
                  <a:off x="1135749" y="250195"/>
                  <a:ext cx="464452" cy="261610"/>
                </a:xfrm>
                <a:prstGeom prst="rect">
                  <a:avLst/>
                </a:prstGeom>
                <a:noFill/>
              </p:spPr>
              <p:txBody>
                <a:bodyPr wrap="square" rtlCol="0">
                  <a:spAutoFit/>
                </a:bodyPr>
                <a:lstStyle/>
                <a:p>
                  <a:r>
                    <a:rPr lang="en-US" sz="1050" b="1" dirty="0" smtClean="0">
                      <a:solidFill>
                        <a:schemeClr val="bg1"/>
                      </a:solidFill>
                      <a:latin typeface="Calibri" panose="020F0502020204030204" pitchFamily="34" charset="0"/>
                      <a:cs typeface="Calibri" panose="020F0502020204030204" pitchFamily="34" charset="0"/>
                    </a:rPr>
                    <a:t>PDF</a:t>
                  </a:r>
                  <a:endParaRPr lang="en-US" sz="1050" b="1" dirty="0">
                    <a:solidFill>
                      <a:schemeClr val="bg1"/>
                    </a:solidFill>
                    <a:latin typeface="Calibri" panose="020F0502020204030204" pitchFamily="34" charset="0"/>
                    <a:cs typeface="Calibri" panose="020F0502020204030204" pitchFamily="34" charset="0"/>
                  </a:endParaRPr>
                </a:p>
              </p:txBody>
            </p:sp>
          </p:grpSp>
        </p:grpSp>
        <p:sp>
          <p:nvSpPr>
            <p:cNvPr id="77" name="Rectangle 14"/>
            <p:cNvSpPr>
              <a:spLocks/>
            </p:cNvSpPr>
            <p:nvPr/>
          </p:nvSpPr>
          <p:spPr bwMode="auto">
            <a:xfrm>
              <a:off x="1478127" y="2647533"/>
              <a:ext cx="685800" cy="263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pPr algn="ctr"/>
              <a:r>
                <a:rPr lang="en-US" altLang="en-US" sz="1300" b="1" dirty="0" smtClean="0">
                  <a:solidFill>
                    <a:srgbClr val="FF0000"/>
                  </a:solidFill>
                  <a:latin typeface="Gill Sans" charset="0"/>
                  <a:ea typeface="Gill Sans" charset="0"/>
                  <a:cs typeface="Gill Sans" charset="0"/>
                  <a:sym typeface="Gill Sans" charset="0"/>
                </a:rPr>
                <a:t>MS-535</a:t>
              </a:r>
              <a:endParaRPr lang="en-US" altLang="en-US" sz="1300" b="1" dirty="0">
                <a:solidFill>
                  <a:srgbClr val="FF0000"/>
                </a:solidFill>
                <a:latin typeface="Gill Sans" charset="0"/>
                <a:ea typeface="Gill Sans" charset="0"/>
                <a:cs typeface="Gill Sans" charset="0"/>
                <a:sym typeface="Gill Sans" charset="0"/>
              </a:endParaRPr>
            </a:p>
          </p:txBody>
        </p:sp>
      </p:grpSp>
      <p:grpSp>
        <p:nvGrpSpPr>
          <p:cNvPr id="82" name="Group 81"/>
          <p:cNvGrpSpPr/>
          <p:nvPr/>
        </p:nvGrpSpPr>
        <p:grpSpPr>
          <a:xfrm>
            <a:off x="1177054" y="3136325"/>
            <a:ext cx="937617" cy="937617"/>
            <a:chOff x="1346887" y="2310438"/>
            <a:chExt cx="937617" cy="937617"/>
          </a:xfrm>
        </p:grpSpPr>
        <p:pic>
          <p:nvPicPr>
            <p:cNvPr id="85" name="Picture 1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46887" y="2310438"/>
              <a:ext cx="937617" cy="9376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sp>
          <p:nvSpPr>
            <p:cNvPr id="84" name="Rectangle 14"/>
            <p:cNvSpPr>
              <a:spLocks/>
            </p:cNvSpPr>
            <p:nvPr/>
          </p:nvSpPr>
          <p:spPr bwMode="auto">
            <a:xfrm>
              <a:off x="1543897" y="2647533"/>
              <a:ext cx="543595" cy="263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pPr algn="ctr"/>
              <a:r>
                <a:rPr lang="en-US" altLang="en-US" sz="1100" b="1" dirty="0" smtClean="0">
                  <a:solidFill>
                    <a:srgbClr val="FF0000"/>
                  </a:solidFill>
                  <a:latin typeface="Gill Sans" charset="0"/>
                  <a:ea typeface="Gill Sans" charset="0"/>
                  <a:cs typeface="Gill Sans" charset="0"/>
                  <a:sym typeface="Gill Sans" charset="0"/>
                </a:rPr>
                <a:t>Warrant</a:t>
              </a:r>
              <a:endParaRPr lang="en-US" altLang="en-US" sz="1100" b="1" dirty="0">
                <a:solidFill>
                  <a:srgbClr val="FF0000"/>
                </a:solidFill>
                <a:latin typeface="Gill Sans" charset="0"/>
                <a:ea typeface="Gill Sans" charset="0"/>
                <a:cs typeface="Gill Sans" charset="0"/>
                <a:sym typeface="Gill Sans" charset="0"/>
              </a:endParaRPr>
            </a:p>
          </p:txBody>
        </p:sp>
      </p:grpSp>
      <p:grpSp>
        <p:nvGrpSpPr>
          <p:cNvPr id="89" name="Group 88"/>
          <p:cNvGrpSpPr/>
          <p:nvPr/>
        </p:nvGrpSpPr>
        <p:grpSpPr>
          <a:xfrm>
            <a:off x="1119523" y="3279756"/>
            <a:ext cx="937617" cy="937617"/>
            <a:chOff x="1346887" y="2310438"/>
            <a:chExt cx="937617" cy="937617"/>
          </a:xfrm>
        </p:grpSpPr>
        <p:pic>
          <p:nvPicPr>
            <p:cNvPr id="90" name="Picture 1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46887" y="2310438"/>
              <a:ext cx="937617" cy="9376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sp>
          <p:nvSpPr>
            <p:cNvPr id="91" name="Rectangle 14"/>
            <p:cNvSpPr>
              <a:spLocks/>
            </p:cNvSpPr>
            <p:nvPr/>
          </p:nvSpPr>
          <p:spPr bwMode="auto">
            <a:xfrm>
              <a:off x="1543897" y="2647533"/>
              <a:ext cx="543595" cy="263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pPr algn="ctr"/>
              <a:r>
                <a:rPr lang="en-US" altLang="en-US" sz="1100" b="1" dirty="0" smtClean="0">
                  <a:solidFill>
                    <a:srgbClr val="FF0000"/>
                  </a:solidFill>
                  <a:latin typeface="Gill Sans" charset="0"/>
                  <a:ea typeface="Gill Sans" charset="0"/>
                  <a:cs typeface="Gill Sans" charset="0"/>
                  <a:sym typeface="Gill Sans" charset="0"/>
                </a:rPr>
                <a:t>Warrant</a:t>
              </a:r>
              <a:endParaRPr lang="en-US" altLang="en-US" sz="1100" b="1" dirty="0">
                <a:solidFill>
                  <a:srgbClr val="FF0000"/>
                </a:solidFill>
                <a:latin typeface="Gill Sans" charset="0"/>
                <a:ea typeface="Gill Sans" charset="0"/>
                <a:cs typeface="Gill Sans" charset="0"/>
                <a:sym typeface="Gill Sans" charset="0"/>
              </a:endParaRPr>
            </a:p>
          </p:txBody>
        </p:sp>
      </p:grpSp>
      <p:grpSp>
        <p:nvGrpSpPr>
          <p:cNvPr id="92" name="Group 91"/>
          <p:cNvGrpSpPr/>
          <p:nvPr/>
        </p:nvGrpSpPr>
        <p:grpSpPr>
          <a:xfrm>
            <a:off x="1052130" y="3486249"/>
            <a:ext cx="937617" cy="937617"/>
            <a:chOff x="1346887" y="2310438"/>
            <a:chExt cx="937617" cy="937617"/>
          </a:xfrm>
        </p:grpSpPr>
        <p:pic>
          <p:nvPicPr>
            <p:cNvPr id="93" name="Picture 1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46887" y="2310438"/>
              <a:ext cx="937617" cy="9376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sp>
          <p:nvSpPr>
            <p:cNvPr id="94" name="Rectangle 14"/>
            <p:cNvSpPr>
              <a:spLocks/>
            </p:cNvSpPr>
            <p:nvPr/>
          </p:nvSpPr>
          <p:spPr bwMode="auto">
            <a:xfrm>
              <a:off x="1543897" y="2647533"/>
              <a:ext cx="543595" cy="263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pPr algn="ctr"/>
              <a:r>
                <a:rPr lang="en-US" altLang="en-US" sz="1100" b="1" dirty="0" smtClean="0">
                  <a:solidFill>
                    <a:srgbClr val="FF0000"/>
                  </a:solidFill>
                  <a:latin typeface="Gill Sans" charset="0"/>
                  <a:ea typeface="Gill Sans" charset="0"/>
                  <a:cs typeface="Gill Sans" charset="0"/>
                  <a:sym typeface="Gill Sans" charset="0"/>
                </a:rPr>
                <a:t>Warrant</a:t>
              </a:r>
              <a:endParaRPr lang="en-US" altLang="en-US" sz="1100" b="1" dirty="0">
                <a:solidFill>
                  <a:srgbClr val="FF0000"/>
                </a:solidFill>
                <a:latin typeface="Gill Sans" charset="0"/>
                <a:ea typeface="Gill Sans" charset="0"/>
                <a:cs typeface="Gill Sans" charset="0"/>
                <a:sym typeface="Gill Sans" charset="0"/>
              </a:endParaRPr>
            </a:p>
          </p:txBody>
        </p:sp>
      </p:grpSp>
      <p:grpSp>
        <p:nvGrpSpPr>
          <p:cNvPr id="95" name="Group 94"/>
          <p:cNvGrpSpPr/>
          <p:nvPr/>
        </p:nvGrpSpPr>
        <p:grpSpPr>
          <a:xfrm>
            <a:off x="990600" y="3653989"/>
            <a:ext cx="937617" cy="937617"/>
            <a:chOff x="1346887" y="2310438"/>
            <a:chExt cx="937617" cy="937617"/>
          </a:xfrm>
        </p:grpSpPr>
        <p:pic>
          <p:nvPicPr>
            <p:cNvPr id="96" name="Picture 1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46887" y="2310438"/>
              <a:ext cx="937617" cy="9376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sp>
          <p:nvSpPr>
            <p:cNvPr id="97" name="Rectangle 14"/>
            <p:cNvSpPr>
              <a:spLocks/>
            </p:cNvSpPr>
            <p:nvPr/>
          </p:nvSpPr>
          <p:spPr bwMode="auto">
            <a:xfrm>
              <a:off x="1543897" y="2647533"/>
              <a:ext cx="543595" cy="263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pPr algn="ctr"/>
              <a:r>
                <a:rPr lang="en-US" altLang="en-US" sz="900" b="1" dirty="0" smtClean="0">
                  <a:solidFill>
                    <a:srgbClr val="FF0000"/>
                  </a:solidFill>
                  <a:latin typeface="Gill Sans" charset="0"/>
                  <a:ea typeface="Gill Sans" charset="0"/>
                  <a:cs typeface="Gill Sans" charset="0"/>
                  <a:sym typeface="Gill Sans" charset="0"/>
                </a:rPr>
                <a:t>Warran</a:t>
              </a:r>
              <a:r>
                <a:rPr lang="en-US" altLang="en-US" sz="1050" b="1" dirty="0">
                  <a:solidFill>
                    <a:srgbClr val="FF0000"/>
                  </a:solidFill>
                  <a:latin typeface="Gill Sans" charset="0"/>
                  <a:ea typeface="Gill Sans" charset="0"/>
                  <a:cs typeface="Gill Sans" charset="0"/>
                  <a:sym typeface="Gill Sans" charset="0"/>
                </a:rPr>
                <a:t>t</a:t>
              </a:r>
              <a:endParaRPr lang="en-US" altLang="en-US" sz="900" b="1" dirty="0">
                <a:solidFill>
                  <a:srgbClr val="FF0000"/>
                </a:solidFill>
                <a:latin typeface="Gill Sans" charset="0"/>
                <a:ea typeface="Gill Sans" charset="0"/>
                <a:cs typeface="Gill Sans" charset="0"/>
                <a:sym typeface="Gill Sans" charset="0"/>
              </a:endParaRPr>
            </a:p>
          </p:txBody>
        </p:sp>
      </p:grpSp>
      <p:sp>
        <p:nvSpPr>
          <p:cNvPr id="99" name="Right Brace 98"/>
          <p:cNvSpPr/>
          <p:nvPr/>
        </p:nvSpPr>
        <p:spPr>
          <a:xfrm>
            <a:off x="2043987" y="3473420"/>
            <a:ext cx="223084" cy="860510"/>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3" name="Title 1"/>
          <p:cNvSpPr txBox="1">
            <a:spLocks/>
          </p:cNvSpPr>
          <p:nvPr/>
        </p:nvSpPr>
        <p:spPr>
          <a:xfrm>
            <a:off x="457200" y="152718"/>
            <a:ext cx="8534400" cy="1371600"/>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US" dirty="0" smtClean="0"/>
              <a:t>Basic Process-Towns/Cities</a:t>
            </a:r>
            <a:endParaRPr lang="en-US" dirty="0"/>
          </a:p>
        </p:txBody>
      </p:sp>
      <p:grpSp>
        <p:nvGrpSpPr>
          <p:cNvPr id="105" name="Group 104"/>
          <p:cNvGrpSpPr/>
          <p:nvPr/>
        </p:nvGrpSpPr>
        <p:grpSpPr>
          <a:xfrm>
            <a:off x="2198532" y="3429551"/>
            <a:ext cx="964059" cy="937617"/>
            <a:chOff x="1320445" y="2310438"/>
            <a:chExt cx="964059" cy="937617"/>
          </a:xfrm>
        </p:grpSpPr>
        <p:grpSp>
          <p:nvGrpSpPr>
            <p:cNvPr id="106" name="Group 105"/>
            <p:cNvGrpSpPr/>
            <p:nvPr/>
          </p:nvGrpSpPr>
          <p:grpSpPr>
            <a:xfrm>
              <a:off x="1320445" y="2310438"/>
              <a:ext cx="964059" cy="937617"/>
              <a:chOff x="755135" y="445591"/>
              <a:chExt cx="964059" cy="937617"/>
            </a:xfrm>
          </p:grpSpPr>
          <p:pic>
            <p:nvPicPr>
              <p:cNvPr id="108" name="Picture 1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1577" y="445591"/>
                <a:ext cx="937617" cy="9376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grpSp>
            <p:nvGrpSpPr>
              <p:cNvPr id="109" name="Group 108"/>
              <p:cNvGrpSpPr/>
              <p:nvPr/>
            </p:nvGrpSpPr>
            <p:grpSpPr>
              <a:xfrm>
                <a:off x="755135" y="449044"/>
                <a:ext cx="464452" cy="261610"/>
                <a:chOff x="1135749" y="250195"/>
                <a:chExt cx="464452" cy="261610"/>
              </a:xfrm>
            </p:grpSpPr>
            <p:sp>
              <p:nvSpPr>
                <p:cNvPr id="110" name="Rounded Rectangle 109"/>
                <p:cNvSpPr/>
                <p:nvPr/>
              </p:nvSpPr>
              <p:spPr>
                <a:xfrm>
                  <a:off x="1170350" y="304800"/>
                  <a:ext cx="429850" cy="1524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p:cNvSpPr txBox="1"/>
                <p:nvPr/>
              </p:nvSpPr>
              <p:spPr>
                <a:xfrm>
                  <a:off x="1135749" y="250195"/>
                  <a:ext cx="464452" cy="261610"/>
                </a:xfrm>
                <a:prstGeom prst="rect">
                  <a:avLst/>
                </a:prstGeom>
                <a:noFill/>
              </p:spPr>
              <p:txBody>
                <a:bodyPr wrap="square" rtlCol="0">
                  <a:spAutoFit/>
                </a:bodyPr>
                <a:lstStyle/>
                <a:p>
                  <a:r>
                    <a:rPr lang="en-US" sz="1050" b="1" dirty="0" smtClean="0">
                      <a:solidFill>
                        <a:schemeClr val="bg1"/>
                      </a:solidFill>
                      <a:latin typeface="Calibri" panose="020F0502020204030204" pitchFamily="34" charset="0"/>
                      <a:cs typeface="Calibri" panose="020F0502020204030204" pitchFamily="34" charset="0"/>
                    </a:rPr>
                    <a:t>PDF</a:t>
                  </a:r>
                  <a:endParaRPr lang="en-US" sz="1050" b="1" dirty="0">
                    <a:solidFill>
                      <a:schemeClr val="bg1"/>
                    </a:solidFill>
                    <a:latin typeface="Calibri" panose="020F0502020204030204" pitchFamily="34" charset="0"/>
                    <a:cs typeface="Calibri" panose="020F0502020204030204" pitchFamily="34" charset="0"/>
                  </a:endParaRPr>
                </a:p>
              </p:txBody>
            </p:sp>
          </p:grpSp>
        </p:grpSp>
        <p:sp>
          <p:nvSpPr>
            <p:cNvPr id="107" name="Rectangle 14"/>
            <p:cNvSpPr>
              <a:spLocks/>
            </p:cNvSpPr>
            <p:nvPr/>
          </p:nvSpPr>
          <p:spPr bwMode="auto">
            <a:xfrm>
              <a:off x="1478127" y="2733531"/>
              <a:ext cx="685800" cy="263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pPr algn="ctr"/>
              <a:r>
                <a:rPr lang="en-US" altLang="en-US" sz="1100" b="1" dirty="0" smtClean="0">
                  <a:solidFill>
                    <a:srgbClr val="FF0000"/>
                  </a:solidFill>
                  <a:latin typeface="Gill Sans" charset="0"/>
                  <a:ea typeface="Gill Sans" charset="0"/>
                  <a:cs typeface="Gill Sans" charset="0"/>
                  <a:sym typeface="Gill Sans" charset="0"/>
                </a:rPr>
                <a:t>Proposed Budget</a:t>
              </a:r>
            </a:p>
            <a:p>
              <a:pPr algn="ctr"/>
              <a:r>
                <a:rPr lang="en-US" altLang="en-US" sz="800" b="1" dirty="0" smtClean="0">
                  <a:solidFill>
                    <a:srgbClr val="FF0000"/>
                  </a:solidFill>
                  <a:latin typeface="Gill Sans" charset="0"/>
                  <a:ea typeface="Gill Sans" charset="0"/>
                  <a:cs typeface="Gill Sans" charset="0"/>
                  <a:sym typeface="Gill Sans" charset="0"/>
                </a:rPr>
                <a:t>MS-636</a:t>
              </a:r>
              <a:endParaRPr lang="en-US" altLang="en-US" sz="800" b="1" dirty="0">
                <a:solidFill>
                  <a:srgbClr val="FF0000"/>
                </a:solidFill>
                <a:latin typeface="Gill Sans" charset="0"/>
                <a:ea typeface="Gill Sans" charset="0"/>
                <a:cs typeface="Gill Sans" charset="0"/>
                <a:sym typeface="Gill Sans" charset="0"/>
              </a:endParaRPr>
            </a:p>
            <a:p>
              <a:pPr algn="ctr"/>
              <a:r>
                <a:rPr lang="en-US" altLang="en-US" sz="800" b="1" dirty="0" smtClean="0">
                  <a:solidFill>
                    <a:srgbClr val="FF0000"/>
                  </a:solidFill>
                  <a:latin typeface="Gill Sans" charset="0"/>
                  <a:ea typeface="Gill Sans" charset="0"/>
                  <a:cs typeface="Gill Sans" charset="0"/>
                  <a:sym typeface="Gill Sans" charset="0"/>
                </a:rPr>
                <a:t>MS-6c</a:t>
              </a:r>
              <a:endParaRPr lang="en-US" altLang="en-US" sz="800" b="1" dirty="0">
                <a:solidFill>
                  <a:srgbClr val="FF0000"/>
                </a:solidFill>
                <a:latin typeface="Gill Sans" charset="0"/>
                <a:ea typeface="Gill Sans" charset="0"/>
                <a:cs typeface="Gill Sans" charset="0"/>
                <a:sym typeface="Gill Sans" charset="0"/>
              </a:endParaRPr>
            </a:p>
            <a:p>
              <a:pPr algn="ctr"/>
              <a:r>
                <a:rPr lang="en-US" altLang="en-US" sz="800" b="1" dirty="0" smtClean="0">
                  <a:solidFill>
                    <a:srgbClr val="FF0000"/>
                  </a:solidFill>
                  <a:latin typeface="Gill Sans" charset="0"/>
                  <a:ea typeface="Gill Sans" charset="0"/>
                  <a:cs typeface="Gill Sans" charset="0"/>
                  <a:sym typeface="Gill Sans" charset="0"/>
                </a:rPr>
                <a:t>MS-737</a:t>
              </a:r>
              <a:endParaRPr lang="en-US" altLang="en-US" sz="800" b="1" dirty="0">
                <a:solidFill>
                  <a:srgbClr val="FF0000"/>
                </a:solidFill>
                <a:latin typeface="Gill Sans" charset="0"/>
                <a:ea typeface="Gill Sans" charset="0"/>
                <a:cs typeface="Gill Sans" charset="0"/>
                <a:sym typeface="Gill Sans" charset="0"/>
              </a:endParaRPr>
            </a:p>
          </p:txBody>
        </p:sp>
      </p:grpSp>
      <p:cxnSp>
        <p:nvCxnSpPr>
          <p:cNvPr id="98" name="Elbow Connector 97"/>
          <p:cNvCxnSpPr/>
          <p:nvPr/>
        </p:nvCxnSpPr>
        <p:spPr>
          <a:xfrm flipV="1">
            <a:off x="3101441" y="4481111"/>
            <a:ext cx="2050160" cy="370424"/>
          </a:xfrm>
          <a:prstGeom prst="bentConnector3">
            <a:avLst>
              <a:gd name="adj1" fmla="val 26460"/>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V="1">
            <a:off x="2662983" y="3155231"/>
            <a:ext cx="0" cy="274320"/>
          </a:xfrm>
          <a:prstGeom prst="straightConnector1">
            <a:avLst/>
          </a:prstGeom>
          <a:ln w="222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2664883" y="4343951"/>
            <a:ext cx="0" cy="274320"/>
          </a:xfrm>
          <a:prstGeom prst="straightConnector1">
            <a:avLst/>
          </a:prstGeom>
          <a:ln w="222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2057400" y="4598864"/>
            <a:ext cx="1219200" cy="430887"/>
          </a:xfrm>
          <a:prstGeom prst="rect">
            <a:avLst/>
          </a:prstGeom>
          <a:noFill/>
        </p:spPr>
        <p:txBody>
          <a:bodyPr wrap="square" rtlCol="0">
            <a:spAutoFit/>
          </a:bodyPr>
          <a:lstStyle/>
          <a:p>
            <a:pPr algn="ctr"/>
            <a:r>
              <a:rPr lang="en-US" sz="1100" b="1" dirty="0" smtClean="0"/>
              <a:t>Estimated Revenues</a:t>
            </a:r>
            <a:endParaRPr lang="en-US" sz="1100" b="1" dirty="0"/>
          </a:p>
        </p:txBody>
      </p:sp>
      <p:sp>
        <p:nvSpPr>
          <p:cNvPr id="113" name="TextBox 112"/>
          <p:cNvSpPr txBox="1"/>
          <p:nvPr/>
        </p:nvSpPr>
        <p:spPr>
          <a:xfrm>
            <a:off x="2048853" y="2795462"/>
            <a:ext cx="1219200" cy="430887"/>
          </a:xfrm>
          <a:prstGeom prst="rect">
            <a:avLst/>
          </a:prstGeom>
          <a:noFill/>
        </p:spPr>
        <p:txBody>
          <a:bodyPr wrap="square" rtlCol="0">
            <a:spAutoFit/>
          </a:bodyPr>
          <a:lstStyle/>
          <a:p>
            <a:pPr algn="ctr"/>
            <a:r>
              <a:rPr lang="en-US" sz="1100" b="1" dirty="0" smtClean="0"/>
              <a:t>Proposed</a:t>
            </a:r>
          </a:p>
          <a:p>
            <a:pPr algn="ctr"/>
            <a:r>
              <a:rPr lang="en-US" sz="1100" b="1" dirty="0" smtClean="0"/>
              <a:t>Appropriations</a:t>
            </a:r>
            <a:endParaRPr lang="en-US" sz="1100" b="1" dirty="0"/>
          </a:p>
        </p:txBody>
      </p:sp>
      <p:grpSp>
        <p:nvGrpSpPr>
          <p:cNvPr id="114" name="Group 113"/>
          <p:cNvGrpSpPr/>
          <p:nvPr/>
        </p:nvGrpSpPr>
        <p:grpSpPr>
          <a:xfrm>
            <a:off x="5028306" y="4003223"/>
            <a:ext cx="964059" cy="937617"/>
            <a:chOff x="1320445" y="2310438"/>
            <a:chExt cx="964059" cy="937617"/>
          </a:xfrm>
        </p:grpSpPr>
        <p:grpSp>
          <p:nvGrpSpPr>
            <p:cNvPr id="115" name="Group 114"/>
            <p:cNvGrpSpPr/>
            <p:nvPr/>
          </p:nvGrpSpPr>
          <p:grpSpPr>
            <a:xfrm>
              <a:off x="1320445" y="2310438"/>
              <a:ext cx="964059" cy="937617"/>
              <a:chOff x="755135" y="445591"/>
              <a:chExt cx="964059" cy="937617"/>
            </a:xfrm>
          </p:grpSpPr>
          <p:pic>
            <p:nvPicPr>
              <p:cNvPr id="117" name="Picture 1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1577" y="445591"/>
                <a:ext cx="937617" cy="9376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grpSp>
            <p:nvGrpSpPr>
              <p:cNvPr id="118" name="Group 117"/>
              <p:cNvGrpSpPr/>
              <p:nvPr/>
            </p:nvGrpSpPr>
            <p:grpSpPr>
              <a:xfrm>
                <a:off x="755135" y="449044"/>
                <a:ext cx="464452" cy="261610"/>
                <a:chOff x="1135749" y="250195"/>
                <a:chExt cx="464452" cy="261610"/>
              </a:xfrm>
            </p:grpSpPr>
            <p:sp>
              <p:nvSpPr>
                <p:cNvPr id="119" name="Rounded Rectangle 118"/>
                <p:cNvSpPr/>
                <p:nvPr/>
              </p:nvSpPr>
              <p:spPr>
                <a:xfrm>
                  <a:off x="1170350" y="304800"/>
                  <a:ext cx="429850" cy="1524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Box 119"/>
                <p:cNvSpPr txBox="1"/>
                <p:nvPr/>
              </p:nvSpPr>
              <p:spPr>
                <a:xfrm>
                  <a:off x="1135749" y="250195"/>
                  <a:ext cx="464452" cy="261610"/>
                </a:xfrm>
                <a:prstGeom prst="rect">
                  <a:avLst/>
                </a:prstGeom>
                <a:noFill/>
              </p:spPr>
              <p:txBody>
                <a:bodyPr wrap="square" rtlCol="0">
                  <a:spAutoFit/>
                </a:bodyPr>
                <a:lstStyle/>
                <a:p>
                  <a:r>
                    <a:rPr lang="en-US" sz="1050" b="1" dirty="0" smtClean="0">
                      <a:solidFill>
                        <a:schemeClr val="bg1"/>
                      </a:solidFill>
                      <a:latin typeface="Calibri" panose="020F0502020204030204" pitchFamily="34" charset="0"/>
                      <a:cs typeface="Calibri" panose="020F0502020204030204" pitchFamily="34" charset="0"/>
                    </a:rPr>
                    <a:t>PDF</a:t>
                  </a:r>
                  <a:endParaRPr lang="en-US" sz="1050" b="1" dirty="0">
                    <a:solidFill>
                      <a:schemeClr val="bg1"/>
                    </a:solidFill>
                    <a:latin typeface="Calibri" panose="020F0502020204030204" pitchFamily="34" charset="0"/>
                    <a:cs typeface="Calibri" panose="020F0502020204030204" pitchFamily="34" charset="0"/>
                  </a:endParaRPr>
                </a:p>
              </p:txBody>
            </p:sp>
          </p:grpSp>
        </p:grpSp>
        <p:sp>
          <p:nvSpPr>
            <p:cNvPr id="116" name="Rectangle 14"/>
            <p:cNvSpPr>
              <a:spLocks/>
            </p:cNvSpPr>
            <p:nvPr/>
          </p:nvSpPr>
          <p:spPr bwMode="auto">
            <a:xfrm>
              <a:off x="1478127" y="2647533"/>
              <a:ext cx="685800" cy="263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pPr algn="ctr"/>
              <a:r>
                <a:rPr lang="en-US" altLang="en-US" sz="1300" b="1" dirty="0" smtClean="0">
                  <a:solidFill>
                    <a:srgbClr val="FF0000"/>
                  </a:solidFill>
                  <a:latin typeface="Gill Sans" charset="0"/>
                  <a:ea typeface="Gill Sans" charset="0"/>
                  <a:cs typeface="Gill Sans" charset="0"/>
                  <a:sym typeface="Gill Sans" charset="0"/>
                </a:rPr>
                <a:t>MS-434</a:t>
              </a:r>
              <a:endParaRPr lang="en-US" altLang="en-US" sz="1300" b="1" dirty="0">
                <a:solidFill>
                  <a:srgbClr val="FF0000"/>
                </a:solidFill>
                <a:latin typeface="Gill Sans" charset="0"/>
                <a:ea typeface="Gill Sans" charset="0"/>
                <a:cs typeface="Gill Sans" charset="0"/>
                <a:sym typeface="Gill Sans" charset="0"/>
              </a:endParaRPr>
            </a:p>
          </p:txBody>
        </p:sp>
      </p:grpSp>
      <p:cxnSp>
        <p:nvCxnSpPr>
          <p:cNvPr id="121" name="Elbow Connector 120"/>
          <p:cNvCxnSpPr/>
          <p:nvPr/>
        </p:nvCxnSpPr>
        <p:spPr>
          <a:xfrm flipV="1">
            <a:off x="5883155" y="3991084"/>
            <a:ext cx="1082868" cy="520491"/>
          </a:xfrm>
          <a:prstGeom prst="bentConnector3">
            <a:avLst>
              <a:gd name="adj1" fmla="val 50000"/>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2" name="Elbow Connector 121"/>
          <p:cNvCxnSpPr/>
          <p:nvPr/>
        </p:nvCxnSpPr>
        <p:spPr>
          <a:xfrm>
            <a:off x="5260532" y="3397439"/>
            <a:ext cx="1705491" cy="377866"/>
          </a:xfrm>
          <a:prstGeom prst="bentConnector3">
            <a:avLst>
              <a:gd name="adj1" fmla="val 50000"/>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a:off x="5492758" y="4940840"/>
            <a:ext cx="0" cy="549170"/>
          </a:xfrm>
          <a:prstGeom prst="straightConnector1">
            <a:avLst/>
          </a:prstGeom>
          <a:ln w="222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4876800" y="5490010"/>
            <a:ext cx="1219200" cy="430887"/>
          </a:xfrm>
          <a:prstGeom prst="rect">
            <a:avLst/>
          </a:prstGeom>
          <a:noFill/>
        </p:spPr>
        <p:txBody>
          <a:bodyPr wrap="square" rtlCol="0">
            <a:spAutoFit/>
          </a:bodyPr>
          <a:lstStyle/>
          <a:p>
            <a:pPr algn="ctr"/>
            <a:r>
              <a:rPr lang="en-US" sz="1100" b="1" dirty="0" smtClean="0"/>
              <a:t>Re-estimate Revenues</a:t>
            </a:r>
            <a:endParaRPr lang="en-US" sz="1100" b="1" dirty="0"/>
          </a:p>
        </p:txBody>
      </p:sp>
      <p:sp>
        <p:nvSpPr>
          <p:cNvPr id="63" name="Rounded Rectangle 62"/>
          <p:cNvSpPr/>
          <p:nvPr/>
        </p:nvSpPr>
        <p:spPr>
          <a:xfrm>
            <a:off x="5114453" y="3124929"/>
            <a:ext cx="844646" cy="556617"/>
          </a:xfrm>
          <a:prstGeom prst="roundRect">
            <a:avLst/>
          </a:prstGeom>
          <a:solidFill>
            <a:schemeClr val="bg1">
              <a:lumMod val="95000"/>
            </a:schemeClr>
          </a:solid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Tax Rate </a:t>
            </a:r>
          </a:p>
          <a:p>
            <a:pPr algn="ctr"/>
            <a:r>
              <a:rPr lang="en-US" sz="1200" dirty="0" smtClean="0">
                <a:solidFill>
                  <a:schemeClr val="tx1"/>
                </a:solidFill>
              </a:rPr>
              <a:t>Setting</a:t>
            </a:r>
            <a:endParaRPr lang="en-US" sz="1200" dirty="0">
              <a:solidFill>
                <a:schemeClr val="tx1"/>
              </a:solidFill>
            </a:endParaRPr>
          </a:p>
        </p:txBody>
      </p:sp>
      <p:cxnSp>
        <p:nvCxnSpPr>
          <p:cNvPr id="125" name="Straight Arrow Connector 124"/>
          <p:cNvCxnSpPr/>
          <p:nvPr/>
        </p:nvCxnSpPr>
        <p:spPr>
          <a:xfrm>
            <a:off x="5511376" y="2819951"/>
            <a:ext cx="0" cy="274320"/>
          </a:xfrm>
          <a:prstGeom prst="straightConnector1">
            <a:avLst/>
          </a:prstGeom>
          <a:ln w="222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V="1">
            <a:off x="5523132" y="3714029"/>
            <a:ext cx="0" cy="274320"/>
          </a:xfrm>
          <a:prstGeom prst="straightConnector1">
            <a:avLst/>
          </a:prstGeom>
          <a:ln w="222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endCxn id="63" idx="1"/>
          </p:cNvCxnSpPr>
          <p:nvPr/>
        </p:nvCxnSpPr>
        <p:spPr>
          <a:xfrm>
            <a:off x="4885270" y="3397439"/>
            <a:ext cx="229183" cy="5799"/>
          </a:xfrm>
          <a:prstGeom prst="straightConnector1">
            <a:avLst/>
          </a:prstGeom>
          <a:ln w="222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8" name="Elbow Connector 127"/>
          <p:cNvCxnSpPr/>
          <p:nvPr/>
        </p:nvCxnSpPr>
        <p:spPr>
          <a:xfrm>
            <a:off x="3101441" y="3010905"/>
            <a:ext cx="1094841" cy="330837"/>
          </a:xfrm>
          <a:prstGeom prst="bentConnector3">
            <a:avLst>
              <a:gd name="adj1" fmla="val 50000"/>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87" name="Group 86"/>
          <p:cNvGrpSpPr/>
          <p:nvPr/>
        </p:nvGrpSpPr>
        <p:grpSpPr>
          <a:xfrm>
            <a:off x="937260" y="1545223"/>
            <a:ext cx="5357217" cy="4562936"/>
            <a:chOff x="967383" y="1545223"/>
            <a:chExt cx="5357217" cy="4562936"/>
          </a:xfrm>
        </p:grpSpPr>
        <p:cxnSp>
          <p:nvCxnSpPr>
            <p:cNvPr id="88" name="Straight Connector 87"/>
            <p:cNvCxnSpPr/>
            <p:nvPr/>
          </p:nvCxnSpPr>
          <p:spPr>
            <a:xfrm>
              <a:off x="967383" y="1688559"/>
              <a:ext cx="0" cy="4419600"/>
            </a:xfrm>
            <a:prstGeom prst="line">
              <a:avLst/>
            </a:prstGeom>
            <a:ln w="254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268053" y="1688559"/>
              <a:ext cx="0" cy="4419600"/>
            </a:xfrm>
            <a:prstGeom prst="line">
              <a:avLst/>
            </a:prstGeom>
            <a:ln w="254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4984385" y="1688559"/>
              <a:ext cx="0" cy="4419600"/>
            </a:xfrm>
            <a:prstGeom prst="line">
              <a:avLst/>
            </a:prstGeom>
            <a:ln w="254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6324600" y="1688559"/>
              <a:ext cx="0" cy="4419600"/>
            </a:xfrm>
            <a:prstGeom prst="line">
              <a:avLst/>
            </a:prstGeom>
            <a:ln w="254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1195983" y="1545223"/>
              <a:ext cx="1834691" cy="338554"/>
            </a:xfrm>
            <a:prstGeom prst="rect">
              <a:avLst/>
            </a:prstGeom>
            <a:noFill/>
          </p:spPr>
          <p:txBody>
            <a:bodyPr wrap="square" rtlCol="0">
              <a:spAutoFit/>
            </a:bodyPr>
            <a:lstStyle/>
            <a:p>
              <a:pPr algn="ctr"/>
              <a:r>
                <a:rPr lang="en-US" sz="1600" dirty="0" smtClean="0">
                  <a:solidFill>
                    <a:schemeClr val="tx1">
                      <a:lumMod val="75000"/>
                      <a:lumOff val="25000"/>
                    </a:schemeClr>
                  </a:solidFill>
                </a:rPr>
                <a:t>Budget </a:t>
              </a:r>
              <a:endParaRPr lang="en-US" sz="1600" dirty="0">
                <a:solidFill>
                  <a:schemeClr val="tx1">
                    <a:lumMod val="75000"/>
                    <a:lumOff val="25000"/>
                  </a:schemeClr>
                </a:solidFill>
              </a:endParaRPr>
            </a:p>
          </p:txBody>
        </p:sp>
        <p:sp>
          <p:nvSpPr>
            <p:cNvPr id="132" name="TextBox 131"/>
            <p:cNvSpPr txBox="1"/>
            <p:nvPr/>
          </p:nvSpPr>
          <p:spPr>
            <a:xfrm>
              <a:off x="3268053" y="1545223"/>
              <a:ext cx="1716332" cy="338554"/>
            </a:xfrm>
            <a:prstGeom prst="rect">
              <a:avLst/>
            </a:prstGeom>
            <a:noFill/>
          </p:spPr>
          <p:txBody>
            <a:bodyPr wrap="square" rtlCol="0">
              <a:spAutoFit/>
            </a:bodyPr>
            <a:lstStyle/>
            <a:p>
              <a:pPr algn="ctr"/>
              <a:r>
                <a:rPr lang="en-US" sz="1600" dirty="0" smtClean="0">
                  <a:solidFill>
                    <a:schemeClr val="tx1">
                      <a:lumMod val="75000"/>
                      <a:lumOff val="25000"/>
                    </a:schemeClr>
                  </a:solidFill>
                </a:rPr>
                <a:t>Appropriations</a:t>
              </a:r>
              <a:endParaRPr lang="en-US" sz="1600" dirty="0">
                <a:solidFill>
                  <a:schemeClr val="tx1">
                    <a:lumMod val="75000"/>
                    <a:lumOff val="25000"/>
                  </a:schemeClr>
                </a:solidFill>
              </a:endParaRPr>
            </a:p>
          </p:txBody>
        </p:sp>
        <p:sp>
          <p:nvSpPr>
            <p:cNvPr id="133" name="TextBox 132"/>
            <p:cNvSpPr txBox="1"/>
            <p:nvPr/>
          </p:nvSpPr>
          <p:spPr>
            <a:xfrm>
              <a:off x="5002659" y="1545223"/>
              <a:ext cx="1321941" cy="338554"/>
            </a:xfrm>
            <a:prstGeom prst="rect">
              <a:avLst/>
            </a:prstGeom>
            <a:noFill/>
          </p:spPr>
          <p:txBody>
            <a:bodyPr wrap="square" rtlCol="0">
              <a:spAutoFit/>
            </a:bodyPr>
            <a:lstStyle/>
            <a:p>
              <a:pPr algn="ctr"/>
              <a:r>
                <a:rPr lang="en-US" sz="1600" dirty="0" smtClean="0">
                  <a:solidFill>
                    <a:schemeClr val="tx1">
                      <a:lumMod val="75000"/>
                      <a:lumOff val="25000"/>
                    </a:schemeClr>
                  </a:solidFill>
                </a:rPr>
                <a:t>Rates</a:t>
              </a:r>
              <a:endParaRPr lang="en-US" sz="1600" dirty="0">
                <a:solidFill>
                  <a:schemeClr val="tx1">
                    <a:lumMod val="75000"/>
                    <a:lumOff val="25000"/>
                  </a:schemeClr>
                </a:solidFill>
              </a:endParaRPr>
            </a:p>
          </p:txBody>
        </p:sp>
      </p:grpSp>
      <p:sp>
        <p:nvSpPr>
          <p:cNvPr id="2" name="Slide Number Placeholder 1"/>
          <p:cNvSpPr>
            <a:spLocks noGrp="1"/>
          </p:cNvSpPr>
          <p:nvPr>
            <p:ph type="sldNum" sz="quarter" idx="12"/>
          </p:nvPr>
        </p:nvSpPr>
        <p:spPr/>
        <p:txBody>
          <a:bodyPr/>
          <a:lstStyle/>
          <a:p>
            <a:fld id="{61DA54A5-852F-41F2-A0AB-C229DA204EF1}" type="slidenum">
              <a:rPr lang="en-US" smtClean="0"/>
              <a:pPr/>
              <a:t>6</a:t>
            </a:fld>
            <a:endParaRPr lang="en-US" dirty="0"/>
          </a:p>
        </p:txBody>
      </p:sp>
    </p:spTree>
    <p:extLst>
      <p:ext uri="{BB962C8B-B14F-4D97-AF65-F5344CB8AC3E}">
        <p14:creationId xmlns:p14="http://schemas.microsoft.com/office/powerpoint/2010/main" xmlns="" val="7837148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fade">
                                      <p:cBhvr>
                                        <p:cTn id="11" dur="500"/>
                                        <p:tgtEl>
                                          <p:spTgt spid="8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500"/>
                                        <p:tgtEl>
                                          <p:spTgt spid="9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5"/>
                                        </p:tgtEl>
                                        <p:attrNameLst>
                                          <p:attrName>style.visibility</p:attrName>
                                        </p:attrNameLst>
                                      </p:cBhvr>
                                      <p:to>
                                        <p:strVal val="visible"/>
                                      </p:to>
                                    </p:set>
                                    <p:animEffect transition="in" filter="fade">
                                      <p:cBhvr>
                                        <p:cTn id="19" dur="500"/>
                                        <p:tgtEl>
                                          <p:spTgt spid="9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99"/>
                                        </p:tgtEl>
                                        <p:attrNameLst>
                                          <p:attrName>style.visibility</p:attrName>
                                        </p:attrNameLst>
                                      </p:cBhvr>
                                      <p:to>
                                        <p:strVal val="visible"/>
                                      </p:to>
                                    </p:set>
                                    <p:animEffect transition="in" filter="wipe(left)">
                                      <p:cBhvr>
                                        <p:cTn id="23" dur="500"/>
                                        <p:tgtEl>
                                          <p:spTgt spid="9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5"/>
                                        </p:tgtEl>
                                        <p:attrNameLst>
                                          <p:attrName>style.visibility</p:attrName>
                                        </p:attrNameLst>
                                      </p:cBhvr>
                                      <p:to>
                                        <p:strVal val="visible"/>
                                      </p:to>
                                    </p:set>
                                    <p:animEffect transition="in" filter="fade">
                                      <p:cBhvr>
                                        <p:cTn id="27" dur="500"/>
                                        <p:tgtEl>
                                          <p:spTgt spid="10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500"/>
                                        <p:tgtEl>
                                          <p:spTgt spid="102"/>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13"/>
                                        </p:tgtEl>
                                        <p:attrNameLst>
                                          <p:attrName>style.visibility</p:attrName>
                                        </p:attrNameLst>
                                      </p:cBhvr>
                                      <p:to>
                                        <p:strVal val="visible"/>
                                      </p:to>
                                    </p:set>
                                    <p:animEffect transition="in" filter="fade">
                                      <p:cBhvr>
                                        <p:cTn id="36" dur="500"/>
                                        <p:tgtEl>
                                          <p:spTgt spid="1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112"/>
                                        </p:tgtEl>
                                        <p:attrNameLst>
                                          <p:attrName>style.visibility</p:attrName>
                                        </p:attrNameLst>
                                      </p:cBhvr>
                                      <p:to>
                                        <p:strVal val="visible"/>
                                      </p:to>
                                    </p:set>
                                    <p:animEffect transition="in" filter="fade">
                                      <p:cBhvr>
                                        <p:cTn id="45" dur="500"/>
                                        <p:tgtEl>
                                          <p:spTgt spid="11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28"/>
                                        </p:tgtEl>
                                        <p:attrNameLst>
                                          <p:attrName>style.visibility</p:attrName>
                                        </p:attrNameLst>
                                      </p:cBhvr>
                                      <p:to>
                                        <p:strVal val="visible"/>
                                      </p:to>
                                    </p:set>
                                    <p:animEffect transition="in" filter="wipe(left)">
                                      <p:cBhvr>
                                        <p:cTn id="50" dur="500"/>
                                        <p:tgtEl>
                                          <p:spTgt spid="128"/>
                                        </p:tgtEl>
                                      </p:cBhvr>
                                    </p:animEffec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left)">
                                      <p:cBhvr>
                                        <p:cTn id="59" dur="500"/>
                                        <p:tgtEl>
                                          <p:spTgt spid="98"/>
                                        </p:tgtEl>
                                      </p:cBhvr>
                                    </p:animEffect>
                                  </p:childTnLst>
                                </p:cTn>
                              </p:par>
                            </p:childTnLst>
                          </p:cTn>
                        </p:par>
                        <p:par>
                          <p:cTn id="60" fill="hold">
                            <p:stCondLst>
                              <p:cond delay="500"/>
                            </p:stCondLst>
                            <p:childTnLst>
                              <p:par>
                                <p:cTn id="61" presetID="10" presetClass="entr" presetSubtype="0" fill="hold" nodeType="afterEffect">
                                  <p:stCondLst>
                                    <p:cond delay="0"/>
                                  </p:stCondLst>
                                  <p:childTnLst>
                                    <p:set>
                                      <p:cBhvr>
                                        <p:cTn id="62" dur="1" fill="hold">
                                          <p:stCondLst>
                                            <p:cond delay="0"/>
                                          </p:stCondLst>
                                        </p:cTn>
                                        <p:tgtEl>
                                          <p:spTgt spid="114"/>
                                        </p:tgtEl>
                                        <p:attrNameLst>
                                          <p:attrName>style.visibility</p:attrName>
                                        </p:attrNameLst>
                                      </p:cBhvr>
                                      <p:to>
                                        <p:strVal val="visible"/>
                                      </p:to>
                                    </p:set>
                                    <p:animEffect transition="in" filter="fade">
                                      <p:cBhvr>
                                        <p:cTn id="63" dur="500"/>
                                        <p:tgtEl>
                                          <p:spTgt spid="11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nodeType="clickEffect">
                                  <p:stCondLst>
                                    <p:cond delay="0"/>
                                  </p:stCondLst>
                                  <p:childTnLst>
                                    <p:set>
                                      <p:cBhvr>
                                        <p:cTn id="67" dur="1" fill="hold">
                                          <p:stCondLst>
                                            <p:cond delay="0"/>
                                          </p:stCondLst>
                                        </p:cTn>
                                        <p:tgtEl>
                                          <p:spTgt spid="123"/>
                                        </p:tgtEl>
                                        <p:attrNameLst>
                                          <p:attrName>style.visibility</p:attrName>
                                        </p:attrNameLst>
                                      </p:cBhvr>
                                      <p:to>
                                        <p:strVal val="visible"/>
                                      </p:to>
                                    </p:set>
                                    <p:animEffect transition="in" filter="wipe(up)">
                                      <p:cBhvr>
                                        <p:cTn id="68" dur="500"/>
                                        <p:tgtEl>
                                          <p:spTgt spid="123"/>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124"/>
                                        </p:tgtEl>
                                        <p:attrNameLst>
                                          <p:attrName>style.visibility</p:attrName>
                                        </p:attrNameLst>
                                      </p:cBhvr>
                                      <p:to>
                                        <p:strVal val="visible"/>
                                      </p:to>
                                    </p:set>
                                    <p:animEffect transition="in" filter="fade">
                                      <p:cBhvr>
                                        <p:cTn id="72" dur="500"/>
                                        <p:tgtEl>
                                          <p:spTgt spid="12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127"/>
                                        </p:tgtEl>
                                        <p:attrNameLst>
                                          <p:attrName>style.visibility</p:attrName>
                                        </p:attrNameLst>
                                      </p:cBhvr>
                                      <p:to>
                                        <p:strVal val="visible"/>
                                      </p:to>
                                    </p:set>
                                    <p:animEffect transition="in" filter="wipe(down)">
                                      <p:cBhvr>
                                        <p:cTn id="77" dur="500"/>
                                        <p:tgtEl>
                                          <p:spTgt spid="127"/>
                                        </p:tgtEl>
                                      </p:cBhvr>
                                    </p:animEffect>
                                  </p:childTnLst>
                                </p:cTn>
                              </p:par>
                              <p:par>
                                <p:cTn id="78" presetID="22" presetClass="entr" presetSubtype="4" fill="hold" nodeType="withEffect">
                                  <p:stCondLst>
                                    <p:cond delay="0"/>
                                  </p:stCondLst>
                                  <p:childTnLst>
                                    <p:set>
                                      <p:cBhvr>
                                        <p:cTn id="79" dur="1" fill="hold">
                                          <p:stCondLst>
                                            <p:cond delay="0"/>
                                          </p:stCondLst>
                                        </p:cTn>
                                        <p:tgtEl>
                                          <p:spTgt spid="126"/>
                                        </p:tgtEl>
                                        <p:attrNameLst>
                                          <p:attrName>style.visibility</p:attrName>
                                        </p:attrNameLst>
                                      </p:cBhvr>
                                      <p:to>
                                        <p:strVal val="visible"/>
                                      </p:to>
                                    </p:set>
                                    <p:animEffect transition="in" filter="wipe(down)">
                                      <p:cBhvr>
                                        <p:cTn id="80" dur="500"/>
                                        <p:tgtEl>
                                          <p:spTgt spid="126"/>
                                        </p:tgtEl>
                                      </p:cBhvr>
                                    </p:animEffect>
                                  </p:child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63"/>
                                        </p:tgtEl>
                                        <p:attrNameLst>
                                          <p:attrName>style.visibility</p:attrName>
                                        </p:attrNameLst>
                                      </p:cBhvr>
                                      <p:to>
                                        <p:strVal val="visible"/>
                                      </p:to>
                                    </p:set>
                                    <p:animEffect transition="in" filter="fade">
                                      <p:cBhvr>
                                        <p:cTn id="84" dur="500"/>
                                        <p:tgtEl>
                                          <p:spTgt spid="6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10"/>
                                        </p:tgtEl>
                                        <p:attrNameLst>
                                          <p:attrName>style.visibility</p:attrName>
                                        </p:attrNameLst>
                                      </p:cBhvr>
                                      <p:to>
                                        <p:strVal val="visible"/>
                                      </p:to>
                                    </p:set>
                                    <p:animEffect transition="in" filter="fade">
                                      <p:cBhvr>
                                        <p:cTn id="89" dur="500"/>
                                        <p:tgtEl>
                                          <p:spTgt spid="10"/>
                                        </p:tgtEl>
                                      </p:cBhvr>
                                    </p:animEffect>
                                  </p:childTnLst>
                                </p:cTn>
                              </p:par>
                            </p:childTnLst>
                          </p:cTn>
                        </p:par>
                        <p:par>
                          <p:cTn id="90" fill="hold">
                            <p:stCondLst>
                              <p:cond delay="5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121"/>
                                        </p:tgtEl>
                                        <p:attrNameLst>
                                          <p:attrName>style.visibility</p:attrName>
                                        </p:attrNameLst>
                                      </p:cBhvr>
                                      <p:to>
                                        <p:strVal val="visible"/>
                                      </p:to>
                                    </p:set>
                                    <p:animEffect transition="in" filter="wipe(left)">
                                      <p:cBhvr>
                                        <p:cTn id="98" dur="500"/>
                                        <p:tgtEl>
                                          <p:spTgt spid="121"/>
                                        </p:tgtEl>
                                      </p:cBhvr>
                                    </p:animEffect>
                                  </p:childTnLst>
                                </p:cTn>
                              </p:par>
                              <p:par>
                                <p:cTn id="99" presetID="22" presetClass="entr" presetSubtype="8" fill="hold" nodeType="withEffect">
                                  <p:stCondLst>
                                    <p:cond delay="0"/>
                                  </p:stCondLst>
                                  <p:childTnLst>
                                    <p:set>
                                      <p:cBhvr>
                                        <p:cTn id="100" dur="1" fill="hold">
                                          <p:stCondLst>
                                            <p:cond delay="0"/>
                                          </p:stCondLst>
                                        </p:cTn>
                                        <p:tgtEl>
                                          <p:spTgt spid="122"/>
                                        </p:tgtEl>
                                        <p:attrNameLst>
                                          <p:attrName>style.visibility</p:attrName>
                                        </p:attrNameLst>
                                      </p:cBhvr>
                                      <p:to>
                                        <p:strVal val="visible"/>
                                      </p:to>
                                    </p:set>
                                    <p:animEffect transition="in" filter="wipe(left)">
                                      <p:cBhvr>
                                        <p:cTn id="101" dur="500"/>
                                        <p:tgtEl>
                                          <p:spTgt spid="122"/>
                                        </p:tgtEl>
                                      </p:cBhvr>
                                    </p:animEffect>
                                  </p:childTnLst>
                                </p:cTn>
                              </p:par>
                            </p:childTnLst>
                          </p:cTn>
                        </p:par>
                        <p:par>
                          <p:cTn id="102" fill="hold">
                            <p:stCondLst>
                              <p:cond delay="500"/>
                            </p:stCondLst>
                            <p:childTnLst>
                              <p:par>
                                <p:cTn id="103" presetID="10" presetClass="entr" presetSubtype="0" fill="hold" nodeType="afterEffect">
                                  <p:stCondLst>
                                    <p:cond delay="0"/>
                                  </p:stCondLst>
                                  <p:childTnLst>
                                    <p:set>
                                      <p:cBhvr>
                                        <p:cTn id="104" dur="1" fill="hold">
                                          <p:stCondLst>
                                            <p:cond delay="0"/>
                                          </p:stCondLst>
                                        </p:cTn>
                                        <p:tgtEl>
                                          <p:spTgt spid="75"/>
                                        </p:tgtEl>
                                        <p:attrNameLst>
                                          <p:attrName>style.visibility</p:attrName>
                                        </p:attrNameLst>
                                      </p:cBhvr>
                                      <p:to>
                                        <p:strVal val="visible"/>
                                      </p:to>
                                    </p:set>
                                    <p:animEffect transition="in" filter="fade">
                                      <p:cBhvr>
                                        <p:cTn id="105" dur="500"/>
                                        <p:tgtEl>
                                          <p:spTgt spid="75"/>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12" grpId="0"/>
      <p:bldP spid="113" grpId="0"/>
      <p:bldP spid="124" grpId="0"/>
      <p:bldP spid="6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a:t>
            </a:r>
            <a:endParaRPr lang="en-US" dirty="0"/>
          </a:p>
        </p:txBody>
      </p:sp>
      <p:sp>
        <p:nvSpPr>
          <p:cNvPr id="3" name="Content Placeholder 2"/>
          <p:cNvSpPr>
            <a:spLocks noGrp="1"/>
          </p:cNvSpPr>
          <p:nvPr>
            <p:ph idx="1"/>
          </p:nvPr>
        </p:nvSpPr>
        <p:spPr>
          <a:xfrm>
            <a:off x="457200" y="1481328"/>
            <a:ext cx="4038600" cy="4525963"/>
          </a:xfrm>
        </p:spPr>
        <p:txBody>
          <a:bodyPr/>
          <a:lstStyle/>
          <a:p>
            <a:r>
              <a:rPr lang="en-US" dirty="0" smtClean="0"/>
              <a:t>Warrant article drafting</a:t>
            </a:r>
          </a:p>
          <a:p>
            <a:r>
              <a:rPr lang="en-US" dirty="0" smtClean="0"/>
              <a:t>Pre-review</a:t>
            </a:r>
          </a:p>
          <a:p>
            <a:r>
              <a:rPr lang="en-US" dirty="0" smtClean="0"/>
              <a:t>Aggregation</a:t>
            </a:r>
          </a:p>
          <a:p>
            <a:r>
              <a:rPr lang="en-US" dirty="0" smtClean="0"/>
              <a:t>Previous year values</a:t>
            </a:r>
          </a:p>
          <a:p>
            <a:r>
              <a:rPr lang="en-US" dirty="0" smtClean="0"/>
              <a:t>Supplemental schedules*</a:t>
            </a:r>
          </a:p>
          <a:p>
            <a:r>
              <a:rPr lang="en-US" dirty="0" smtClean="0"/>
              <a:t>Submission</a:t>
            </a:r>
          </a:p>
          <a:p>
            <a:endParaRPr lang="en-US" dirty="0"/>
          </a:p>
        </p:txBody>
      </p:sp>
      <p:pic>
        <p:nvPicPr>
          <p:cNvPr id="3074" name="Picture 2" descr="D:\Dropbox\DRA_SHARE\MS Project\User Training\Text Manual\Figures\WA-Info-Pag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96043" y="1143000"/>
            <a:ext cx="3743158" cy="4267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5" name="Picture 2" descr="D:\Dropbox\DRA_SHARE\MS Project\User Training\Text Manual\Figures\Warrant-Drafting-Table-View.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94634" y="4620806"/>
            <a:ext cx="4439766" cy="14751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61DA54A5-852F-41F2-A0AB-C229DA204EF1}" type="slidenum">
              <a:rPr lang="en-US" smtClean="0"/>
              <a:pPr/>
              <a:t>7</a:t>
            </a:fld>
            <a:endParaRPr lang="en-US" dirty="0"/>
          </a:p>
        </p:txBody>
      </p:sp>
    </p:spTree>
    <p:extLst>
      <p:ext uri="{BB962C8B-B14F-4D97-AF65-F5344CB8AC3E}">
        <p14:creationId xmlns:p14="http://schemas.microsoft.com/office/powerpoint/2010/main" xmlns="" val="40427686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Appropriations</a:t>
            </a:r>
            <a:endParaRPr lang="en-US" dirty="0"/>
          </a:p>
        </p:txBody>
      </p:sp>
      <p:sp>
        <p:nvSpPr>
          <p:cNvPr id="3" name="Content Placeholder 2"/>
          <p:cNvSpPr>
            <a:spLocks noGrp="1"/>
          </p:cNvSpPr>
          <p:nvPr>
            <p:ph idx="1"/>
          </p:nvPr>
        </p:nvSpPr>
        <p:spPr>
          <a:xfrm>
            <a:off x="457200" y="1481328"/>
            <a:ext cx="3505200" cy="4525963"/>
          </a:xfrm>
        </p:spPr>
        <p:txBody>
          <a:bodyPr/>
          <a:lstStyle/>
          <a:p>
            <a:r>
              <a:rPr lang="en-US" dirty="0" smtClean="0"/>
              <a:t>Warrant article conversion</a:t>
            </a:r>
          </a:p>
          <a:p>
            <a:r>
              <a:rPr lang="en-US" dirty="0" smtClean="0"/>
              <a:t>Aggregation</a:t>
            </a:r>
          </a:p>
          <a:p>
            <a:r>
              <a:rPr lang="en-US" dirty="0" smtClean="0"/>
              <a:t>Submission</a:t>
            </a:r>
          </a:p>
          <a:p>
            <a:r>
              <a:rPr lang="en-US" dirty="0" smtClean="0"/>
              <a:t>Form uploads</a:t>
            </a:r>
          </a:p>
          <a:p>
            <a:r>
              <a:rPr lang="en-US" dirty="0" smtClean="0"/>
              <a:t>“R” forms</a:t>
            </a:r>
          </a:p>
          <a:p>
            <a:pPr marL="109728" indent="0">
              <a:buNone/>
            </a:pPr>
            <a:endParaRPr lang="en-US" dirty="0"/>
          </a:p>
        </p:txBody>
      </p:sp>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6135" b="958"/>
          <a:stretch/>
        </p:blipFill>
        <p:spPr bwMode="auto">
          <a:xfrm>
            <a:off x="3949394" y="1524000"/>
            <a:ext cx="4889806" cy="3200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descr="D:\Dropbox\DRA_SHARE\MS Project\User Training\Text Manual\Figures\WA-Appropriations.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27633" y="3886200"/>
            <a:ext cx="4144767" cy="2209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2"/>
          </p:nvPr>
        </p:nvSpPr>
        <p:spPr/>
        <p:txBody>
          <a:bodyPr/>
          <a:lstStyle/>
          <a:p>
            <a:fld id="{61DA54A5-852F-41F2-A0AB-C229DA204EF1}" type="slidenum">
              <a:rPr lang="en-US" smtClean="0"/>
              <a:pPr/>
              <a:t>8</a:t>
            </a:fld>
            <a:endParaRPr lang="en-US" dirty="0"/>
          </a:p>
        </p:txBody>
      </p:sp>
    </p:spTree>
    <p:extLst>
      <p:ext uri="{BB962C8B-B14F-4D97-AF65-F5344CB8AC3E}">
        <p14:creationId xmlns:p14="http://schemas.microsoft.com/office/powerpoint/2010/main" xmlns="" val="6472746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457200" indent="-457200"/>
            <a:r>
              <a:rPr lang="en-US" dirty="0" smtClean="0"/>
              <a:t>Common issues that we are working to resolve:</a:t>
            </a:r>
          </a:p>
          <a:p>
            <a:pPr marL="713232" lvl="1" indent="-457200"/>
            <a:r>
              <a:rPr lang="en-US" dirty="0" smtClean="0"/>
              <a:t>Change to recommended and not recommended value checks in WA generator</a:t>
            </a:r>
          </a:p>
          <a:p>
            <a:pPr marL="713232" lvl="1" indent="-457200"/>
            <a:r>
              <a:rPr lang="en-US" dirty="0" smtClean="0"/>
              <a:t>Previous year values (specifically for special and individual warrant articles)</a:t>
            </a:r>
          </a:p>
          <a:p>
            <a:pPr marL="713232" lvl="1" indent="-457200"/>
            <a:r>
              <a:rPr lang="en-US" dirty="0" smtClean="0"/>
              <a:t>Default budget</a:t>
            </a:r>
          </a:p>
          <a:p>
            <a:pPr marL="713232" lvl="1" indent="-457200"/>
            <a:r>
              <a:rPr lang="en-US" dirty="0" smtClean="0"/>
              <a:t>Supplemental schedules</a:t>
            </a:r>
          </a:p>
          <a:p>
            <a:pPr marL="713232" lvl="1" indent="-457200"/>
            <a:r>
              <a:rPr lang="en-US" dirty="0" smtClean="0"/>
              <a:t>Uploads</a:t>
            </a:r>
          </a:p>
          <a:p>
            <a:pPr marL="713232" lvl="1" indent="-457200"/>
            <a:r>
              <a:rPr lang="en-US" dirty="0" smtClean="0"/>
              <a:t>Steep learning curve</a:t>
            </a:r>
          </a:p>
          <a:p>
            <a:pPr marL="457200" indent="-457200"/>
            <a:r>
              <a:rPr lang="en-US" dirty="0" smtClean="0"/>
              <a:t>Iterative process to make custom software work for a large and varied user group</a:t>
            </a:r>
          </a:p>
          <a:p>
            <a:pPr marL="457200" indent="-457200"/>
            <a:endParaRPr lang="en-US" dirty="0" smtClean="0"/>
          </a:p>
          <a:p>
            <a:pPr marL="457200" indent="-457200"/>
            <a:endParaRPr lang="en-US" dirty="0"/>
          </a:p>
          <a:p>
            <a:pPr marL="713232" lvl="1" indent="-457200">
              <a:buAutoNum type="arabicPeriod"/>
            </a:pPr>
            <a:endParaRPr lang="en-US" dirty="0" smtClean="0"/>
          </a:p>
          <a:p>
            <a:pPr marL="713232" lvl="1" indent="-457200">
              <a:buAutoNum type="arabicPeriod"/>
            </a:pPr>
            <a:endParaRPr lang="en-US" dirty="0" smtClean="0"/>
          </a:p>
          <a:p>
            <a:pPr marL="713232" lvl="1" indent="-457200">
              <a:buAutoNum type="arabicPeriod"/>
            </a:pPr>
            <a:endParaRPr lang="en-US" dirty="0" smtClean="0"/>
          </a:p>
          <a:p>
            <a:pPr marL="713232" lvl="1" indent="-457200">
              <a:buAutoNum type="arabicPeriod"/>
            </a:pPr>
            <a:endParaRPr lang="en-US" dirty="0" smtClean="0"/>
          </a:p>
        </p:txBody>
      </p:sp>
      <p:sp>
        <p:nvSpPr>
          <p:cNvPr id="2" name="Title 1"/>
          <p:cNvSpPr>
            <a:spLocks noGrp="1"/>
          </p:cNvSpPr>
          <p:nvPr>
            <p:ph type="title"/>
          </p:nvPr>
        </p:nvSpPr>
        <p:spPr/>
        <p:txBody>
          <a:bodyPr>
            <a:normAutofit/>
          </a:bodyPr>
          <a:lstStyle/>
          <a:p>
            <a:r>
              <a:rPr lang="en-US" dirty="0" smtClean="0"/>
              <a:t>First Year Hurdles</a:t>
            </a:r>
            <a:endParaRPr lang="en-US" dirty="0"/>
          </a:p>
        </p:txBody>
      </p:sp>
      <p:sp>
        <p:nvSpPr>
          <p:cNvPr id="4" name="Slide Number Placeholder 3"/>
          <p:cNvSpPr>
            <a:spLocks noGrp="1"/>
          </p:cNvSpPr>
          <p:nvPr>
            <p:ph type="sldNum" sz="quarter" idx="12"/>
          </p:nvPr>
        </p:nvSpPr>
        <p:spPr/>
        <p:txBody>
          <a:bodyPr/>
          <a:lstStyle/>
          <a:p>
            <a:fld id="{61DA54A5-852F-41F2-A0AB-C229DA204EF1}" type="slidenum">
              <a:rPr lang="en-US" smtClean="0"/>
              <a:pPr/>
              <a:t>9</a:t>
            </a:fld>
            <a:endParaRPr lang="en-US" dirty="0"/>
          </a:p>
        </p:txBody>
      </p:sp>
    </p:spTree>
    <p:extLst>
      <p:ext uri="{BB962C8B-B14F-4D97-AF65-F5344CB8AC3E}">
        <p14:creationId xmlns:p14="http://schemas.microsoft.com/office/powerpoint/2010/main" xmlns="" val="38276851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3747</TotalTime>
  <Words>831</Words>
  <Application>Microsoft Office PowerPoint</Application>
  <PresentationFormat>On-screen Show (4:3)</PresentationFormat>
  <Paragraphs>284</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Concourse</vt:lpstr>
      <vt:lpstr>DRA Municipal Services  Tax Rate Setting Software</vt:lpstr>
      <vt:lpstr>Disclaimer</vt:lpstr>
      <vt:lpstr>Presentation Outline</vt:lpstr>
      <vt:lpstr>Tax Rate Setting Portal</vt:lpstr>
      <vt:lpstr>Tax Rate Setting Portal Goals</vt:lpstr>
      <vt:lpstr>Slide 6</vt:lpstr>
      <vt:lpstr>Budget</vt:lpstr>
      <vt:lpstr>Appropriations</vt:lpstr>
      <vt:lpstr>First Year Hurdles</vt:lpstr>
      <vt:lpstr>Recommended Value Checks</vt:lpstr>
      <vt:lpstr>Previous Year Values</vt:lpstr>
      <vt:lpstr>Default Budgets</vt:lpstr>
      <vt:lpstr>Supplemental Schedules</vt:lpstr>
      <vt:lpstr>Uploads</vt:lpstr>
      <vt:lpstr>Steep Learning Curve</vt:lpstr>
      <vt:lpstr>Slide 16</vt:lpstr>
      <vt:lpstr>Revised Estimated Revenues</vt:lpstr>
      <vt:lpstr>Slide 18</vt:lpstr>
      <vt:lpstr>Revised Estimated Revenues</vt:lpstr>
      <vt:lpstr>Tax Rate Calculation</vt:lpstr>
      <vt:lpstr>Slide 21</vt:lpstr>
      <vt:lpstr>Slide 22</vt:lpstr>
      <vt:lpstr>Slide 23</vt:lpstr>
      <vt:lpstr>Slide 24</vt:lpstr>
      <vt:lpstr>Tax Rate Calculation</vt:lpstr>
      <vt:lpstr>Municipal Interface</vt:lpstr>
      <vt:lpstr>Slide 27</vt:lpstr>
      <vt:lpstr>Slide 28</vt:lpstr>
      <vt:lpstr>Slide 29</vt:lpstr>
      <vt:lpstr>Tax Rate Reports</vt:lpstr>
      <vt:lpstr>Slide 31</vt:lpstr>
      <vt:lpstr>Slide 32</vt:lpstr>
      <vt:lpstr>Slide 33</vt:lpstr>
      <vt:lpstr>Slide 34</vt:lpstr>
      <vt:lpstr>Tax Rate</vt:lpstr>
      <vt:lpstr>Data Migration</vt:lpstr>
      <vt:lpstr>Resources</vt:lpstr>
      <vt:lpstr>Training</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 Municipal Services Tax Rate Setting Software</dc:title>
  <dc:creator>dsalzer</dc:creator>
  <cp:lastModifiedBy>tammy</cp:lastModifiedBy>
  <cp:revision>169</cp:revision>
  <dcterms:created xsi:type="dcterms:W3CDTF">2014-10-01T17:24:19Z</dcterms:created>
  <dcterms:modified xsi:type="dcterms:W3CDTF">2015-04-27T18:20:55Z</dcterms:modified>
</cp:coreProperties>
</file>